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5" r:id="rId20"/>
    <p:sldId id="276" r:id="rId21"/>
    <p:sldId id="277" r:id="rId22"/>
    <p:sldId id="272" r:id="rId23"/>
    <p:sldId id="279" r:id="rId24"/>
    <p:sldId id="280" r:id="rId25"/>
    <p:sldId id="281" r:id="rId2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33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37BEE13-38E8-4BE2-BDA6-7AE75013B29E}" type="datetimeFigureOut">
              <a:rPr lang="en-US"/>
              <a:pPr>
                <a:defRPr/>
              </a:pPr>
              <a:t>9/22/2009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8A6F593-207D-4B32-B51B-274F082A8A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5576EB-E316-4591-AEFC-DA0974E677B4}" type="datetimeFigureOut">
              <a:rPr lang="en-US"/>
              <a:pPr>
                <a:defRPr/>
              </a:pPr>
              <a:t>9/22/2009</a:t>
            </a:fld>
            <a:endParaRPr lang="en-US"/>
          </a:p>
        </p:txBody>
      </p:sp>
      <p:sp>
        <p:nvSpPr>
          <p:cNvPr id="5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B6C08A-C38B-486E-BE7B-7D23BCB1B5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987C35-AA60-4FEC-AFDD-214083396E66}" type="datetimeFigureOut">
              <a:rPr lang="en-US"/>
              <a:pPr>
                <a:defRPr/>
              </a:pPr>
              <a:t>9/22/2009</a:t>
            </a:fld>
            <a:endParaRPr lang="en-US"/>
          </a:p>
        </p:txBody>
      </p:sp>
      <p:sp>
        <p:nvSpPr>
          <p:cNvPr id="5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B2CD7A-79A7-45BF-B029-94DCCE0F43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B2186-E7CB-4F07-AFC8-9AC76A92A3F1}" type="datetimeFigureOut">
              <a:rPr lang="en-US"/>
              <a:pPr>
                <a:defRPr/>
              </a:pPr>
              <a:t>9/22/2009</a:t>
            </a:fld>
            <a:endParaRPr lang="en-US"/>
          </a:p>
        </p:txBody>
      </p:sp>
      <p:sp>
        <p:nvSpPr>
          <p:cNvPr id="5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987769-9633-4F43-83D9-9E7C251AA0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57F2444-8C5B-49B5-97B3-155BCBF41830}" type="datetimeFigureOut">
              <a:rPr lang="en-US"/>
              <a:pPr>
                <a:defRPr/>
              </a:pPr>
              <a:t>9/22/2009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0F58202-30AA-474B-9AF5-BB7345FC01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7026B5-38C1-45F3-8A6A-C3D2A5924329}" type="datetimeFigureOut">
              <a:rPr lang="en-US"/>
              <a:pPr>
                <a:defRPr/>
              </a:pPr>
              <a:t>9/22/2009</a:t>
            </a:fld>
            <a:endParaRPr lang="en-US"/>
          </a:p>
        </p:txBody>
      </p:sp>
      <p:sp>
        <p:nvSpPr>
          <p:cNvPr id="6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576C44-AB9F-47DE-B986-188A5DDB76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9CD054-1D52-4D03-AB6D-13806DDC52C0}" type="datetimeFigureOut">
              <a:rPr lang="en-US"/>
              <a:pPr>
                <a:defRPr/>
              </a:pPr>
              <a:t>9/22/2009</a:t>
            </a:fld>
            <a:endParaRPr lang="en-US"/>
          </a:p>
        </p:txBody>
      </p:sp>
      <p:sp>
        <p:nvSpPr>
          <p:cNvPr id="8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EA42A8-B163-49E5-A07F-0943410519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E9022F-D44C-461C-8D69-7E1A999D36DA}" type="datetimeFigureOut">
              <a:rPr lang="en-US"/>
              <a:pPr>
                <a:defRPr/>
              </a:pPr>
              <a:t>9/22/2009</a:t>
            </a:fld>
            <a:endParaRPr lang="en-US"/>
          </a:p>
        </p:txBody>
      </p:sp>
      <p:sp>
        <p:nvSpPr>
          <p:cNvPr id="4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9280DA-F14B-4153-8C6F-EDEC9DAA36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DA4CB49-D533-4EFF-9F38-42BE132DC7CE}" type="datetimeFigureOut">
              <a:rPr lang="en-US"/>
              <a:pPr>
                <a:defRPr/>
              </a:pPr>
              <a:t>9/22/2009</a:t>
            </a:fld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360D533-EA07-4B93-886C-ACB4D959AB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46032D-0A14-4A63-975B-04A1B7161061}" type="datetimeFigureOut">
              <a:rPr lang="en-US"/>
              <a:pPr>
                <a:defRPr/>
              </a:pPr>
              <a:t>9/22/2009</a:t>
            </a:fld>
            <a:endParaRPr lang="en-US"/>
          </a:p>
        </p:txBody>
      </p:sp>
      <p:sp>
        <p:nvSpPr>
          <p:cNvPr id="6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ED8A3-E6B5-4DF4-97E0-89D040DB82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ound Single Corner Rectangle 10"/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C9D0CB9-D234-4E79-BD84-A83055EFC6F0}" type="datetimeFigureOut">
              <a:rPr lang="en-US"/>
              <a:pPr>
                <a:defRPr/>
              </a:pPr>
              <a:t>9/22/2009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BC22312-A4F8-4259-BF30-10372B0929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1" name="Text Placeholder 3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bg2">
                    <a:shade val="5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86377979-77DE-4C9B-873A-F7CFBA1C0855}" type="datetimeFigureOut">
              <a:rPr lang="en-US"/>
              <a:pPr>
                <a:defRPr/>
              </a:pPr>
              <a:t>9/22/2009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bg2">
                    <a:shade val="5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bg2">
                    <a:shade val="5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E2CC7AEB-9BF7-4A93-93D6-9386A23BC9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7" r:id="rId2"/>
    <p:sldLayoutId id="2147483709" r:id="rId3"/>
    <p:sldLayoutId id="2147483706" r:id="rId4"/>
    <p:sldLayoutId id="2147483705" r:id="rId5"/>
    <p:sldLayoutId id="2147483704" r:id="rId6"/>
    <p:sldLayoutId id="2147483710" r:id="rId7"/>
    <p:sldLayoutId id="2147483703" r:id="rId8"/>
    <p:sldLayoutId id="2147483711" r:id="rId9"/>
    <p:sldLayoutId id="2147483702" r:id="rId10"/>
    <p:sldLayoutId id="2147483701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600" b="1" kern="1200">
          <a:solidFill>
            <a:srgbClr val="FF8D3E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9pPr>
      <a:extLst/>
    </p:titleStyle>
    <p:bodyStyle>
      <a:lvl1pPr marL="265113" indent="-265113" algn="l" rtl="0" fontAlgn="base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fontAlgn="base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fontAlgn="base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fontAlgn="base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fontAlgn="base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wmf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image" Target="../media/image10.png"/><Relationship Id="rId7" Type="http://schemas.openxmlformats.org/officeDocument/2006/relationships/image" Target="../media/image14.w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820863"/>
            <a:ext cx="8229600" cy="2217737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dirty="0" smtClean="0"/>
              <a:t>Data Management in Mobile Peer-to-Peer Networks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4495800"/>
            <a:ext cx="7772400" cy="914400"/>
          </a:xfrm>
        </p:spPr>
        <p:txBody>
          <a:bodyPr>
            <a:normAutofit fontScale="85000" lnSpcReduction="20000"/>
          </a:bodyPr>
          <a:lstStyle/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Bo </a:t>
            </a:r>
            <a:r>
              <a:rPr lang="en-US" dirty="0" err="1" smtClean="0"/>
              <a:t>Xu</a:t>
            </a:r>
            <a:r>
              <a:rPr lang="en-US" dirty="0" smtClean="0"/>
              <a:t> and </a:t>
            </a:r>
            <a:r>
              <a:rPr lang="en-US" dirty="0" err="1" smtClean="0"/>
              <a:t>Ouri</a:t>
            </a:r>
            <a:r>
              <a:rPr lang="en-US" dirty="0" smtClean="0"/>
              <a:t> </a:t>
            </a:r>
            <a:r>
              <a:rPr lang="en-US" dirty="0" err="1" smtClean="0"/>
              <a:t>Wolfson</a:t>
            </a:r>
            <a:endParaRPr lang="en-US" dirty="0" smtClean="0"/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University of Illinois at Chicago</a:t>
            </a:r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Presentation by: </a:t>
            </a:r>
            <a:r>
              <a:rPr lang="en-US" dirty="0" err="1" smtClean="0"/>
              <a:t>Ashwin</a:t>
            </a:r>
            <a:r>
              <a:rPr lang="en-US" dirty="0" smtClean="0"/>
              <a:t> Kumar </a:t>
            </a:r>
            <a:r>
              <a:rPr lang="en-US" dirty="0" err="1" smtClean="0"/>
              <a:t>Kayyoor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183563" cy="10509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Data Layer (cont..)</a:t>
            </a:r>
            <a:endParaRPr lang="en-US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22530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183563" cy="4343400"/>
          </a:xfrm>
        </p:spPr>
        <p:txBody>
          <a:bodyPr/>
          <a:lstStyle/>
          <a:p>
            <a:r>
              <a:rPr lang="en-US" smtClean="0"/>
              <a:t>Report Relevance:</a:t>
            </a:r>
          </a:p>
          <a:p>
            <a:pPr lvl="1"/>
            <a:r>
              <a:rPr lang="en-US" smtClean="0"/>
              <a:t>Priority to important reports</a:t>
            </a:r>
          </a:p>
          <a:p>
            <a:pPr lvl="1"/>
            <a:r>
              <a:rPr lang="en-US" smtClean="0"/>
              <a:t>Rank all the reports in a peer’s reports database in terms of their expected utility</a:t>
            </a:r>
          </a:p>
          <a:p>
            <a:pPr lvl="1"/>
            <a:endParaRPr lang="en-US" smtClean="0"/>
          </a:p>
          <a:p>
            <a:pPr lvl="1"/>
            <a:r>
              <a:rPr lang="en-US" smtClean="0"/>
              <a:t>Relevance: Expected utility of a report to a peer at a particular time and particular location.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62000" y="3429000"/>
            <a:ext cx="7239000" cy="1447800"/>
          </a:xfrm>
          <a:prstGeom prst="roundRect">
            <a:avLst/>
          </a:prstGeom>
          <a:solidFill>
            <a:schemeClr val="accent1">
              <a:alpha val="1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183563" cy="10509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Support Layer:</a:t>
            </a:r>
            <a:endParaRPr lang="en-US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59763" cy="4267200"/>
          </a:xfrm>
        </p:spPr>
        <p:txBody>
          <a:bodyPr/>
          <a:lstStyle/>
          <a:p>
            <a:r>
              <a:rPr lang="en-US" smtClean="0"/>
              <a:t>Data Dissemination:</a:t>
            </a:r>
          </a:p>
          <a:p>
            <a:pPr lvl="2">
              <a:buFont typeface="Wingdings 2" pitchFamily="18" charset="2"/>
              <a:buNone/>
            </a:pPr>
            <a:endParaRPr lang="en-US" smtClean="0"/>
          </a:p>
        </p:txBody>
      </p:sp>
      <p:pic>
        <p:nvPicPr>
          <p:cNvPr id="23555" name="Picture 2" descr="C:\Users\Ashwin\AppData\Local\Microsoft\Windows\Temporary Internet Files\Content.IE5\4UDE98SF\MCj04413320000[1]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25908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3" descr="C:\Users\Ashwin\AppData\Local\Microsoft\Windows\Temporary Internet Files\Content.IE5\23CM9HKL\MCj04398370000[1]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43800" y="25146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57200" y="3581400"/>
          <a:ext cx="4038600" cy="24685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600"/>
                <a:gridCol w="1524000"/>
              </a:tblGrid>
              <a:tr h="364067">
                <a:tc>
                  <a:txBody>
                    <a:bodyPr/>
                    <a:lstStyle/>
                    <a:p>
                      <a:r>
                        <a:rPr lang="en-US" dirty="0" smtClean="0"/>
                        <a:t>Resource</a:t>
                      </a:r>
                      <a:r>
                        <a:rPr lang="en-US" baseline="0" dirty="0" smtClean="0"/>
                        <a:t> report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Relevance</a:t>
                      </a:r>
                      <a:endParaRPr lang="en-US" dirty="0"/>
                    </a:p>
                  </a:txBody>
                  <a:tcPr/>
                </a:tc>
              </a:tr>
              <a:tr h="364067">
                <a:tc>
                  <a:txBody>
                    <a:bodyPr/>
                    <a:lstStyle/>
                    <a:p>
                      <a:r>
                        <a:rPr lang="en-US" dirty="0" smtClean="0"/>
                        <a:t>D2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0.7</a:t>
                      </a:r>
                      <a:endParaRPr lang="en-US" dirty="0"/>
                    </a:p>
                  </a:txBody>
                  <a:tcPr/>
                </a:tc>
              </a:tr>
              <a:tr h="364067">
                <a:tc>
                  <a:txBody>
                    <a:bodyPr/>
                    <a:lstStyle/>
                    <a:p>
                      <a:r>
                        <a:rPr lang="en-US" dirty="0" smtClean="0"/>
                        <a:t>D5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0.65</a:t>
                      </a:r>
                      <a:endParaRPr lang="en-US" dirty="0"/>
                    </a:p>
                  </a:txBody>
                  <a:tcPr/>
                </a:tc>
              </a:tr>
              <a:tr h="364067">
                <a:tc>
                  <a:txBody>
                    <a:bodyPr/>
                    <a:lstStyle/>
                    <a:p>
                      <a:r>
                        <a:rPr lang="en-US" dirty="0" smtClean="0"/>
                        <a:t>D1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0.5</a:t>
                      </a:r>
                      <a:endParaRPr lang="en-US" dirty="0"/>
                    </a:p>
                  </a:txBody>
                  <a:tcPr/>
                </a:tc>
              </a:tr>
              <a:tr h="364067">
                <a:tc>
                  <a:txBody>
                    <a:bodyPr/>
                    <a:lstStyle/>
                    <a:p>
                      <a:r>
                        <a:rPr lang="en-US" dirty="0" smtClean="0"/>
                        <a:t>D9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0.45</a:t>
                      </a:r>
                      <a:endParaRPr lang="en-US" dirty="0"/>
                    </a:p>
                  </a:txBody>
                  <a:tcPr/>
                </a:tc>
              </a:tr>
              <a:tr h="364067">
                <a:tc>
                  <a:txBody>
                    <a:bodyPr/>
                    <a:lstStyle/>
                    <a:p>
                      <a:r>
                        <a:rPr lang="en-US" dirty="0" smtClean="0"/>
                        <a:t>D3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0.3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4800600" y="3581400"/>
          <a:ext cx="4038600" cy="24685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600"/>
                <a:gridCol w="1524000"/>
              </a:tblGrid>
              <a:tr h="364067">
                <a:tc>
                  <a:txBody>
                    <a:bodyPr/>
                    <a:lstStyle/>
                    <a:p>
                      <a:r>
                        <a:rPr lang="en-US" dirty="0" smtClean="0"/>
                        <a:t>Resource</a:t>
                      </a:r>
                      <a:r>
                        <a:rPr lang="en-US" baseline="0" dirty="0" smtClean="0"/>
                        <a:t> report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Relevance</a:t>
                      </a:r>
                      <a:endParaRPr lang="en-US" dirty="0"/>
                    </a:p>
                  </a:txBody>
                  <a:tcPr/>
                </a:tc>
              </a:tr>
              <a:tr h="364067">
                <a:tc>
                  <a:txBody>
                    <a:bodyPr/>
                    <a:lstStyle/>
                    <a:p>
                      <a:r>
                        <a:rPr lang="en-US" dirty="0" smtClean="0"/>
                        <a:t>D6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0.5</a:t>
                      </a:r>
                      <a:endParaRPr lang="en-US" dirty="0"/>
                    </a:p>
                  </a:txBody>
                  <a:tcPr/>
                </a:tc>
              </a:tr>
              <a:tr h="364067">
                <a:tc>
                  <a:txBody>
                    <a:bodyPr/>
                    <a:lstStyle/>
                    <a:p>
                      <a:r>
                        <a:rPr lang="en-US" dirty="0" smtClean="0"/>
                        <a:t>D2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0.46</a:t>
                      </a:r>
                      <a:endParaRPr lang="en-US" dirty="0"/>
                    </a:p>
                  </a:txBody>
                  <a:tcPr/>
                </a:tc>
              </a:tr>
              <a:tr h="364067">
                <a:tc>
                  <a:txBody>
                    <a:bodyPr/>
                    <a:lstStyle/>
                    <a:p>
                      <a:r>
                        <a:rPr lang="en-US" dirty="0" smtClean="0"/>
                        <a:t>D3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0.43</a:t>
                      </a:r>
                      <a:endParaRPr lang="en-US" dirty="0"/>
                    </a:p>
                  </a:txBody>
                  <a:tcPr/>
                </a:tc>
              </a:tr>
              <a:tr h="364067">
                <a:tc>
                  <a:txBody>
                    <a:bodyPr/>
                    <a:lstStyle/>
                    <a:p>
                      <a:r>
                        <a:rPr lang="en-US" dirty="0" smtClean="0"/>
                        <a:t>D9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0.35</a:t>
                      </a:r>
                      <a:endParaRPr lang="en-US" dirty="0"/>
                    </a:p>
                  </a:txBody>
                  <a:tcPr/>
                </a:tc>
              </a:tr>
              <a:tr h="364067">
                <a:tc>
                  <a:txBody>
                    <a:bodyPr/>
                    <a:lstStyle/>
                    <a:p>
                      <a:r>
                        <a:rPr lang="en-US" dirty="0" smtClean="0"/>
                        <a:t>D8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0.26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Curved Up Arrow 10"/>
          <p:cNvSpPr/>
          <p:nvPr/>
        </p:nvSpPr>
        <p:spPr>
          <a:xfrm rot="10800000">
            <a:off x="3733800" y="2743200"/>
            <a:ext cx="1752600" cy="731838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3604" name="TextBox 11"/>
          <p:cNvSpPr txBox="1">
            <a:spLocks noChangeArrowheads="1"/>
          </p:cNvSpPr>
          <p:nvPr/>
        </p:nvSpPr>
        <p:spPr bwMode="auto">
          <a:xfrm>
            <a:off x="2209800" y="3124200"/>
            <a:ext cx="5572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Verdana" pitchFamily="34" charset="0"/>
              </a:rPr>
              <a:t>m1</a:t>
            </a:r>
          </a:p>
        </p:txBody>
      </p:sp>
      <p:sp>
        <p:nvSpPr>
          <p:cNvPr id="23605" name="TextBox 12"/>
          <p:cNvSpPr txBox="1">
            <a:spLocks noChangeArrowheads="1"/>
          </p:cNvSpPr>
          <p:nvPr/>
        </p:nvSpPr>
        <p:spPr bwMode="auto">
          <a:xfrm>
            <a:off x="6477000" y="3124200"/>
            <a:ext cx="5572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Verdana" pitchFamily="34" charset="0"/>
              </a:rPr>
              <a:t>m2</a:t>
            </a:r>
          </a:p>
        </p:txBody>
      </p:sp>
      <p:sp>
        <p:nvSpPr>
          <p:cNvPr id="23606" name="TextBox 13"/>
          <p:cNvSpPr txBox="1">
            <a:spLocks noChangeArrowheads="1"/>
          </p:cNvSpPr>
          <p:nvPr/>
        </p:nvSpPr>
        <p:spPr bwMode="auto">
          <a:xfrm>
            <a:off x="3200400" y="2286000"/>
            <a:ext cx="29289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Verdana" pitchFamily="34" charset="0"/>
              </a:rPr>
              <a:t>&gt; min(Relevance (m1))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183563" cy="10509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Support Layer (cont..)</a:t>
            </a:r>
            <a:endParaRPr lang="en-US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183563" cy="4187825"/>
          </a:xfrm>
        </p:spPr>
        <p:txBody>
          <a:bodyPr/>
          <a:lstStyle/>
          <a:p>
            <a:r>
              <a:rPr lang="en-US" smtClean="0"/>
              <a:t>The Economy Model:</a:t>
            </a:r>
          </a:p>
          <a:p>
            <a:pPr lvl="1"/>
            <a:r>
              <a:rPr lang="en-US" smtClean="0"/>
              <a:t>Idea is to motivate peers to participate in report dissemination by providing incentive.</a:t>
            </a:r>
          </a:p>
          <a:p>
            <a:pPr lvl="1"/>
            <a:endParaRPr lang="en-US" smtClean="0"/>
          </a:p>
          <a:p>
            <a:pPr lvl="1"/>
            <a:endParaRPr lang="en-US" smtClean="0"/>
          </a:p>
          <a:p>
            <a:pPr lvl="1"/>
            <a:r>
              <a:rPr lang="en-US" smtClean="0"/>
              <a:t>Virtual Currency and the Security Module</a:t>
            </a:r>
          </a:p>
          <a:p>
            <a:pPr lvl="1"/>
            <a:r>
              <a:rPr lang="en-US" smtClean="0"/>
              <a:t>Producer-paid Reports</a:t>
            </a:r>
          </a:p>
          <a:p>
            <a:pPr lvl="1"/>
            <a:r>
              <a:rPr lang="en-US" smtClean="0"/>
              <a:t>Consumer-paid Reports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38200" y="3429000"/>
            <a:ext cx="7086600" cy="1828800"/>
          </a:xfrm>
          <a:prstGeom prst="roundRect">
            <a:avLst/>
          </a:prstGeom>
          <a:solidFill>
            <a:schemeClr val="accent1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183563" cy="10509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Utility Layer</a:t>
            </a:r>
            <a:endParaRPr lang="en-US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183563" cy="4267200"/>
          </a:xfrm>
        </p:spPr>
        <p:txBody>
          <a:bodyPr/>
          <a:lstStyle/>
          <a:p>
            <a:r>
              <a:rPr lang="en-US" smtClean="0"/>
              <a:t>Query and Query Processing:</a:t>
            </a:r>
          </a:p>
          <a:p>
            <a:pPr lvl="1"/>
            <a:r>
              <a:rPr lang="en-US" smtClean="0"/>
              <a:t>Each peer m maintains a local reports DB.</a:t>
            </a:r>
          </a:p>
          <a:p>
            <a:pPr lvl="1"/>
            <a:r>
              <a:rPr lang="en-US" smtClean="0"/>
              <a:t>Collection of the local DBs of all the peers form virtual DB. </a:t>
            </a:r>
          </a:p>
          <a:p>
            <a:pPr lvl="1"/>
            <a:r>
              <a:rPr lang="en-US" smtClean="0"/>
              <a:t>Problem is to query these virtual DBs.</a:t>
            </a:r>
          </a:p>
          <a:p>
            <a:pPr lvl="1"/>
            <a:endParaRPr lang="en-US" smtClean="0"/>
          </a:p>
          <a:p>
            <a:pPr lvl="1">
              <a:buFont typeface="Verdana" pitchFamily="34" charset="0"/>
              <a:buNone/>
            </a:pPr>
            <a:r>
              <a:rPr lang="en-US" smtClean="0"/>
              <a:t>Example: A driver wants to know all the parking slots located inside downtown area and who relevance is higher than 0.5</a:t>
            </a:r>
          </a:p>
          <a:p>
            <a:pPr lvl="1"/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183563" cy="10509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Utility Layer</a:t>
            </a:r>
            <a:endParaRPr lang="en-US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26626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183563" cy="4340225"/>
          </a:xfrm>
        </p:spPr>
        <p:txBody>
          <a:bodyPr/>
          <a:lstStyle/>
          <a:p>
            <a:r>
              <a:rPr lang="en-US" smtClean="0"/>
              <a:t>Query Template:</a:t>
            </a:r>
          </a:p>
          <a:p>
            <a:endParaRPr lang="en-US" smtClean="0"/>
          </a:p>
          <a:p>
            <a:pPr>
              <a:buFont typeface="Wingdings 2" pitchFamily="18" charset="2"/>
              <a:buNone/>
            </a:pPr>
            <a:r>
              <a:rPr lang="en-US" smtClean="0"/>
              <a:t>SELECT </a:t>
            </a:r>
            <a:r>
              <a:rPr lang="en-US" i="1" smtClean="0"/>
              <a:t>select-list [FROM </a:t>
            </a:r>
            <a:r>
              <a:rPr lang="en-US" b="1" i="1" smtClean="0"/>
              <a:t>reports] WHERE where-clause</a:t>
            </a:r>
          </a:p>
          <a:p>
            <a:pPr>
              <a:buFont typeface="Wingdings 2" pitchFamily="18" charset="2"/>
              <a:buNone/>
            </a:pPr>
            <a:r>
              <a:rPr lang="en-US" smtClean="0"/>
              <a:t>[GROUP BY </a:t>
            </a:r>
            <a:r>
              <a:rPr lang="en-US" i="1" smtClean="0"/>
              <a:t>gb-list [HAVING having-list]]</a:t>
            </a:r>
          </a:p>
          <a:p>
            <a:pPr>
              <a:buFont typeface="Wingdings 2" pitchFamily="18" charset="2"/>
              <a:buNone/>
            </a:pPr>
            <a:r>
              <a:rPr lang="en-US" smtClean="0"/>
              <a:t>[EPOCH DURATION </a:t>
            </a:r>
            <a:r>
              <a:rPr lang="en-US" i="1" smtClean="0"/>
              <a:t>epoch [FOR time]]</a:t>
            </a:r>
          </a:p>
          <a:p>
            <a:pPr>
              <a:buFont typeface="Wingdings 2" pitchFamily="18" charset="2"/>
              <a:buNone/>
            </a:pPr>
            <a:r>
              <a:rPr lang="en-US" smtClean="0"/>
              <a:t>[REMOTE </a:t>
            </a:r>
            <a:r>
              <a:rPr lang="en-US" i="1" smtClean="0"/>
              <a:t>query-destination-region [BUDGET]]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183563" cy="10509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Utility Layer</a:t>
            </a:r>
            <a:endParaRPr lang="en-US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183563" cy="4340225"/>
          </a:xfrm>
        </p:spPr>
        <p:txBody>
          <a:bodyPr>
            <a:normAutofit fontScale="92500" lnSpcReduction="10000"/>
          </a:bodyPr>
          <a:lstStyle/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Query Template: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en-US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b="1" dirty="0" smtClean="0"/>
              <a:t>Reports </a:t>
            </a:r>
            <a:r>
              <a:rPr lang="en-US" dirty="0" smtClean="0"/>
              <a:t>represents virtual DB.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b="1" dirty="0" smtClean="0"/>
              <a:t>EPOCH DURATION </a:t>
            </a:r>
            <a:r>
              <a:rPr lang="en-US" dirty="0" smtClean="0"/>
              <a:t>clause specifies the query life time.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b="1" dirty="0" smtClean="0"/>
              <a:t>REMOTE </a:t>
            </a:r>
            <a:r>
              <a:rPr lang="en-US" dirty="0" smtClean="0"/>
              <a:t>clause specifies whether query is to be answered by the local DB or to be evaluated in a remote geographic region.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b="1" dirty="0" smtClean="0"/>
              <a:t>BUDGET: </a:t>
            </a:r>
            <a:r>
              <a:rPr lang="en-US" dirty="0" smtClean="0"/>
              <a:t>How much budget in virtual currency the user is willing to spend for disseminating query and collecting answers</a:t>
            </a:r>
            <a:endParaRPr lang="en-US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183563" cy="10509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Utility Layer</a:t>
            </a:r>
            <a:endParaRPr lang="en-US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183563" cy="4340225"/>
          </a:xfrm>
        </p:spPr>
        <p:txBody>
          <a:bodyPr>
            <a:normAutofit fontScale="92500" lnSpcReduction="20000"/>
          </a:bodyPr>
          <a:lstStyle/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Query Language: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en-US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Example: Query to notify a route #8 buses to wait if the bus arrives at P between 10:08 and 10:10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en-US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SELECT </a:t>
            </a:r>
            <a:r>
              <a:rPr lang="en-US" dirty="0" err="1" smtClean="0"/>
              <a:t>resource_id</a:t>
            </a:r>
            <a:endParaRPr lang="en-US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FROM </a:t>
            </a:r>
            <a:r>
              <a:rPr lang="en-US" b="1" dirty="0" smtClean="0"/>
              <a:t>reports 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WHERE resource-type=BUS and 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report-</a:t>
            </a:r>
            <a:r>
              <a:rPr lang="en-US" dirty="0" err="1" smtClean="0"/>
              <a:t>description.route_no</a:t>
            </a:r>
            <a:r>
              <a:rPr lang="en-US" dirty="0" smtClean="0"/>
              <a:t>=8 and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WITHIN_DISTANCE_SOMETIME_BETWEEN(report-</a:t>
            </a:r>
            <a:r>
              <a:rPr lang="en-US" dirty="0" err="1" smtClean="0"/>
              <a:t>description.Traj</a:t>
            </a:r>
            <a:r>
              <a:rPr lang="en-US" dirty="0" smtClean="0"/>
              <a:t>, P, 0,10:08, 10:10)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183563" cy="10509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Utility Layer</a:t>
            </a:r>
            <a:endParaRPr lang="en-US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183563" cy="4340225"/>
          </a:xfrm>
        </p:spPr>
        <p:txBody>
          <a:bodyPr>
            <a:normAutofit fontScale="92500" lnSpcReduction="20000"/>
          </a:bodyPr>
          <a:lstStyle/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Remote Query Processing: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en-US" dirty="0" smtClean="0"/>
          </a:p>
          <a:p>
            <a:pPr marL="548640" lvl="1" indent="-201168" fontAlgn="auto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Remote query from moving object </a:t>
            </a:r>
            <a:r>
              <a:rPr lang="en-US" i="1" dirty="0" smtClean="0"/>
              <a:t>m</a:t>
            </a:r>
            <a:r>
              <a:rPr lang="en-US" dirty="0" smtClean="0"/>
              <a:t> is processed in 3 steps:</a:t>
            </a:r>
          </a:p>
          <a:p>
            <a:pPr marL="548640" lvl="1" indent="-201168" fontAlgn="auto">
              <a:spcAft>
                <a:spcPts val="0"/>
              </a:spcAft>
              <a:buFont typeface="Verdana"/>
              <a:buChar char="◦"/>
              <a:defRPr/>
            </a:pPr>
            <a:endParaRPr lang="en-US" dirty="0" smtClean="0"/>
          </a:p>
          <a:p>
            <a:pPr marL="804672" lvl="1" indent="-457200" fontAlgn="auto">
              <a:spcAft>
                <a:spcPts val="0"/>
              </a:spcAft>
              <a:buFont typeface="Verdana"/>
              <a:buAutoNum type="arabicParenR"/>
              <a:defRPr/>
            </a:pPr>
            <a:r>
              <a:rPr lang="en-US" dirty="0" smtClean="0"/>
              <a:t>Trajectory of the querying moving body is attached to the query so that answering objects know where to return answers.</a:t>
            </a:r>
          </a:p>
          <a:p>
            <a:pPr marL="804672" lvl="1" indent="-457200" fontAlgn="auto">
              <a:spcAft>
                <a:spcPts val="0"/>
              </a:spcAft>
              <a:buFont typeface="Verdana"/>
              <a:buAutoNum type="arabicParenR"/>
              <a:defRPr/>
            </a:pPr>
            <a:endParaRPr lang="en-US" dirty="0" smtClean="0"/>
          </a:p>
          <a:p>
            <a:pPr marL="804672" lvl="1" indent="-457200" fontAlgn="auto">
              <a:spcAft>
                <a:spcPts val="0"/>
              </a:spcAft>
              <a:buFont typeface="Verdana"/>
              <a:buAutoNum type="arabicParenR"/>
              <a:defRPr/>
            </a:pPr>
            <a:r>
              <a:rPr lang="en-US" dirty="0" smtClean="0"/>
              <a:t>The query is disseminated from </a:t>
            </a:r>
            <a:r>
              <a:rPr lang="en-US" i="1" dirty="0" smtClean="0"/>
              <a:t>m</a:t>
            </a:r>
            <a:r>
              <a:rPr lang="en-US" dirty="0" smtClean="0"/>
              <a:t> to the moving objects in the query-destination region.</a:t>
            </a:r>
          </a:p>
          <a:p>
            <a:pPr marL="804672" lvl="1" indent="-457200" fontAlgn="auto">
              <a:spcAft>
                <a:spcPts val="0"/>
              </a:spcAft>
              <a:buFont typeface="Verdana"/>
              <a:buAutoNum type="arabicParenR"/>
              <a:defRPr/>
            </a:pPr>
            <a:endParaRPr lang="en-US" dirty="0" smtClean="0"/>
          </a:p>
          <a:p>
            <a:pPr marL="804672" lvl="1" indent="-457200" fontAlgn="auto">
              <a:spcAft>
                <a:spcPts val="0"/>
              </a:spcAft>
              <a:buFont typeface="Verdana"/>
              <a:buAutoNum type="arabicParenR"/>
              <a:defRPr/>
            </a:pPr>
            <a:r>
              <a:rPr lang="en-US" dirty="0" smtClean="0"/>
              <a:t>Answers are returned to </a:t>
            </a:r>
            <a:r>
              <a:rPr lang="en-US" i="1" dirty="0" smtClean="0"/>
              <a:t>m</a:t>
            </a:r>
            <a:r>
              <a:rPr lang="en-US" dirty="0" smtClean="0"/>
              <a:t>.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183563" cy="10509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Utility Layer</a:t>
            </a:r>
            <a:endParaRPr lang="en-US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183563" cy="4340225"/>
          </a:xfrm>
        </p:spPr>
        <p:txBody>
          <a:bodyPr>
            <a:normAutofit lnSpcReduction="10000"/>
          </a:bodyPr>
          <a:lstStyle/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Query Dissemination: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en-US" dirty="0" smtClean="0"/>
          </a:p>
          <a:p>
            <a:pPr marL="548640" lvl="1" indent="-201168" fontAlgn="auto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Flooding increases communication cost.</a:t>
            </a:r>
          </a:p>
          <a:p>
            <a:pPr marL="548640" lvl="1" indent="-201168" fontAlgn="auto">
              <a:spcAft>
                <a:spcPts val="0"/>
              </a:spcAft>
              <a:buFont typeface="Verdana"/>
              <a:buChar char="◦"/>
              <a:defRPr/>
            </a:pPr>
            <a:endParaRPr lang="en-US" dirty="0" smtClean="0"/>
          </a:p>
          <a:p>
            <a:pPr marL="548640" lvl="1" indent="-201168" fontAlgn="auto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Objective: optimal tradeoff between communication cost and accuracy of answers.</a:t>
            </a:r>
          </a:p>
          <a:p>
            <a:pPr marL="548640" lvl="1" indent="-201168" fontAlgn="auto">
              <a:spcAft>
                <a:spcPts val="0"/>
              </a:spcAft>
              <a:buFont typeface="Verdana"/>
              <a:buChar char="◦"/>
              <a:defRPr/>
            </a:pPr>
            <a:endParaRPr lang="en-US" dirty="0" smtClean="0"/>
          </a:p>
          <a:p>
            <a:pPr marL="548640" lvl="1" indent="-201168" fontAlgn="auto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Should depend on: location, moving direction of </a:t>
            </a:r>
            <a:r>
              <a:rPr lang="en-US" i="1" dirty="0" smtClean="0"/>
              <a:t>m2 </a:t>
            </a:r>
            <a:r>
              <a:rPr lang="en-US" dirty="0" smtClean="0"/>
              <a:t>relative to the query-destination-region, the density of moving objects, and the budget of the query.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183563" cy="10509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Utility Layer</a:t>
            </a:r>
            <a:endParaRPr lang="en-US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1746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340225"/>
          </a:xfrm>
        </p:spPr>
        <p:txBody>
          <a:bodyPr/>
          <a:lstStyle/>
          <a:p>
            <a:r>
              <a:rPr lang="en-US" smtClean="0"/>
              <a:t>Answer Delivery:</a:t>
            </a:r>
          </a:p>
          <a:p>
            <a:endParaRPr lang="en-US" smtClean="0"/>
          </a:p>
          <a:p>
            <a:pPr lvl="1"/>
            <a:r>
              <a:rPr lang="en-US" smtClean="0"/>
              <a:t>Possible strategies to propagate the answer back to the query originator </a:t>
            </a:r>
            <a:r>
              <a:rPr lang="en-US" i="1" smtClean="0"/>
              <a:t>m:</a:t>
            </a:r>
          </a:p>
          <a:p>
            <a:pPr lvl="2"/>
            <a:endParaRPr lang="en-US" i="1" smtClean="0"/>
          </a:p>
        </p:txBody>
      </p:sp>
      <p:pic>
        <p:nvPicPr>
          <p:cNvPr id="31747" name="Picture 2" descr="C:\Users\Ashwin\AppData\Local\Microsoft\Windows\Temporary Internet Files\Content.IE5\Z73FWW6V\MCj04397980000[1]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4114800"/>
            <a:ext cx="685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3" descr="C:\Users\Ashwin\AppData\Local\Microsoft\Windows\Temporary Internet Files\Content.IE5\U0HRH4ZU\MCj04398350000[1]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8400" y="327660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Picture 4" descr="C:\Users\Ashwin\AppData\Local\Microsoft\Windows\Temporary Internet Files\Content.IE5\23CM9HKL\MCj04414500000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34200" y="52578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Picture 5" descr="C:\Users\Ashwin\AppData\Local\Microsoft\Windows\Temporary Internet Files\Content.IE5\Z73FWW6V\MCj04413400000[1]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19600" y="495300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1" name="Picture 6" descr="C:\Users\Ashwin\AppData\Local\Microsoft\Windows\Temporary Internet Files\Content.IE5\U0HRH4ZU\MCj04398370000[1]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67200" y="3352800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Straight Arrow Connector 9"/>
          <p:cNvCxnSpPr/>
          <p:nvPr/>
        </p:nvCxnSpPr>
        <p:spPr>
          <a:xfrm flipV="1">
            <a:off x="2438400" y="3733800"/>
            <a:ext cx="1752600" cy="45720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876800" y="3581400"/>
            <a:ext cx="1295400" cy="7620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1028" idx="0"/>
          </p:cNvCxnSpPr>
          <p:nvPr/>
        </p:nvCxnSpPr>
        <p:spPr>
          <a:xfrm rot="16200000" flipH="1">
            <a:off x="6248400" y="4267200"/>
            <a:ext cx="1371600" cy="60960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16200000" flipH="1">
            <a:off x="4152900" y="4305300"/>
            <a:ext cx="914400" cy="7620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10800000" flipV="1">
            <a:off x="2438400" y="3962400"/>
            <a:ext cx="1905000" cy="609600"/>
          </a:xfrm>
          <a:prstGeom prst="straightConnector1">
            <a:avLst/>
          </a:prstGeom>
          <a:ln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10800000">
            <a:off x="2590800" y="4724400"/>
            <a:ext cx="1676400" cy="304800"/>
          </a:xfrm>
          <a:prstGeom prst="straightConnector1">
            <a:avLst/>
          </a:prstGeom>
          <a:ln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rot="10800000" flipV="1">
            <a:off x="2743200" y="3886200"/>
            <a:ext cx="3505200" cy="685800"/>
          </a:xfrm>
          <a:prstGeom prst="straightConnector1">
            <a:avLst/>
          </a:prstGeom>
          <a:ln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rot="10800000">
            <a:off x="2362200" y="4419600"/>
            <a:ext cx="4572000" cy="838200"/>
          </a:xfrm>
          <a:prstGeom prst="straightConnector1">
            <a:avLst/>
          </a:prstGeom>
          <a:ln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60" name="TextBox 26"/>
          <p:cNvSpPr txBox="1">
            <a:spLocks noChangeArrowheads="1"/>
          </p:cNvSpPr>
          <p:nvPr/>
        </p:nvSpPr>
        <p:spPr bwMode="auto">
          <a:xfrm>
            <a:off x="1295400" y="4724400"/>
            <a:ext cx="4095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latin typeface="Verdana" pitchFamily="34" charset="0"/>
              </a:rPr>
              <a:t>m</a:t>
            </a:r>
          </a:p>
        </p:txBody>
      </p:sp>
      <p:sp>
        <p:nvSpPr>
          <p:cNvPr id="31761" name="TextBox 27"/>
          <p:cNvSpPr txBox="1">
            <a:spLocks noChangeArrowheads="1"/>
          </p:cNvSpPr>
          <p:nvPr/>
        </p:nvSpPr>
        <p:spPr bwMode="auto">
          <a:xfrm>
            <a:off x="533400" y="3657600"/>
            <a:ext cx="1981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Verdana" pitchFamily="34" charset="0"/>
              </a:rPr>
              <a:t>Consolidates results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7620000" y="3810000"/>
            <a:ext cx="6096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7620000" y="4191000"/>
            <a:ext cx="609600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64" name="TextBox 36"/>
          <p:cNvSpPr txBox="1">
            <a:spLocks noChangeArrowheads="1"/>
          </p:cNvSpPr>
          <p:nvPr/>
        </p:nvSpPr>
        <p:spPr bwMode="auto">
          <a:xfrm>
            <a:off x="8305800" y="3657600"/>
            <a:ext cx="3286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Verdana" pitchFamily="34" charset="0"/>
              </a:rPr>
              <a:t>q</a:t>
            </a:r>
          </a:p>
        </p:txBody>
      </p:sp>
      <p:sp>
        <p:nvSpPr>
          <p:cNvPr id="31765" name="TextBox 37"/>
          <p:cNvSpPr txBox="1">
            <a:spLocks noChangeArrowheads="1"/>
          </p:cNvSpPr>
          <p:nvPr/>
        </p:nvSpPr>
        <p:spPr bwMode="auto">
          <a:xfrm>
            <a:off x="8305800" y="4038600"/>
            <a:ext cx="2825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Verdana" pitchFamily="34" charset="0"/>
              </a:rPr>
              <a:t>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183563" cy="10509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Outline</a:t>
            </a:r>
            <a:endParaRPr lang="en-US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183563" cy="4572000"/>
          </a:xfrm>
        </p:spPr>
        <p:txBody>
          <a:bodyPr>
            <a:normAutofit fontScale="85000" lnSpcReduction="20000"/>
          </a:bodyPr>
          <a:lstStyle/>
          <a:p>
            <a:pPr marL="265176" indent="-265176" fontAlgn="auto"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Introduction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en-US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Challenges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en-US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3 Layered Architecture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en-US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Discuss each layer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en-US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Relevant work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en-US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Conclusion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183563" cy="10509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Utility Layer</a:t>
            </a:r>
            <a:endParaRPr lang="en-US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2770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340225"/>
          </a:xfrm>
        </p:spPr>
        <p:txBody>
          <a:bodyPr/>
          <a:lstStyle/>
          <a:p>
            <a:r>
              <a:rPr lang="en-US" smtClean="0"/>
              <a:t>Answer Delivery:</a:t>
            </a:r>
          </a:p>
          <a:p>
            <a:endParaRPr lang="en-US" smtClean="0"/>
          </a:p>
          <a:p>
            <a:pPr lvl="2">
              <a:buFont typeface="Wingdings 2" pitchFamily="18" charset="2"/>
              <a:buNone/>
            </a:pPr>
            <a:endParaRPr lang="en-US" i="1" smtClean="0"/>
          </a:p>
        </p:txBody>
      </p:sp>
      <p:pic>
        <p:nvPicPr>
          <p:cNvPr id="32771" name="Picture 2" descr="C:\Users\Ashwin\AppData\Local\Microsoft\Windows\Temporary Internet Files\Content.IE5\Z73FWW6V\MCj04397980000[1]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4114800"/>
            <a:ext cx="685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3" descr="C:\Users\Ashwin\AppData\Local\Microsoft\Windows\Temporary Internet Files\Content.IE5\U0HRH4ZU\MCj04398350000[1]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8400" y="327660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4" descr="C:\Users\Ashwin\AppData\Local\Microsoft\Windows\Temporary Internet Files\Content.IE5\23CM9HKL\MCj04414500000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34200" y="52578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Picture 5" descr="C:\Users\Ashwin\AppData\Local\Microsoft\Windows\Temporary Internet Files\Content.IE5\Z73FWW6V\MCj04413400000[1]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19600" y="495300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5" name="Picture 6" descr="C:\Users\Ashwin\AppData\Local\Microsoft\Windows\Temporary Internet Files\Content.IE5\U0HRH4ZU\MCj04398370000[1]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67200" y="3352800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Straight Arrow Connector 9"/>
          <p:cNvCxnSpPr/>
          <p:nvPr/>
        </p:nvCxnSpPr>
        <p:spPr>
          <a:xfrm flipV="1">
            <a:off x="2438400" y="3733800"/>
            <a:ext cx="1752600" cy="45720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876800" y="3581400"/>
            <a:ext cx="1295400" cy="7620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1028" idx="0"/>
          </p:cNvCxnSpPr>
          <p:nvPr/>
        </p:nvCxnSpPr>
        <p:spPr>
          <a:xfrm rot="16200000" flipH="1">
            <a:off x="6248400" y="4267200"/>
            <a:ext cx="1371600" cy="60960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16200000" flipH="1">
            <a:off x="4152900" y="4305300"/>
            <a:ext cx="914400" cy="7620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16200000" flipV="1">
            <a:off x="3849688" y="4459288"/>
            <a:ext cx="1065212" cy="74612"/>
          </a:xfrm>
          <a:prstGeom prst="straightConnector1">
            <a:avLst/>
          </a:prstGeom>
          <a:ln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rot="10800000">
            <a:off x="4800600" y="3810000"/>
            <a:ext cx="2133600" cy="1447800"/>
          </a:xfrm>
          <a:prstGeom prst="straightConnector1">
            <a:avLst/>
          </a:prstGeom>
          <a:ln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782" name="TextBox 26"/>
          <p:cNvSpPr txBox="1">
            <a:spLocks noChangeArrowheads="1"/>
          </p:cNvSpPr>
          <p:nvPr/>
        </p:nvSpPr>
        <p:spPr bwMode="auto">
          <a:xfrm>
            <a:off x="1295400" y="4724400"/>
            <a:ext cx="4095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latin typeface="Verdana" pitchFamily="34" charset="0"/>
              </a:rPr>
              <a:t>m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7620000" y="3810000"/>
            <a:ext cx="6096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7620000" y="4191000"/>
            <a:ext cx="609600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785" name="TextBox 36"/>
          <p:cNvSpPr txBox="1">
            <a:spLocks noChangeArrowheads="1"/>
          </p:cNvSpPr>
          <p:nvPr/>
        </p:nvSpPr>
        <p:spPr bwMode="auto">
          <a:xfrm>
            <a:off x="8305800" y="3657600"/>
            <a:ext cx="3286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Verdana" pitchFamily="34" charset="0"/>
              </a:rPr>
              <a:t>q</a:t>
            </a:r>
          </a:p>
        </p:txBody>
      </p:sp>
      <p:sp>
        <p:nvSpPr>
          <p:cNvPr id="32786" name="TextBox 37"/>
          <p:cNvSpPr txBox="1">
            <a:spLocks noChangeArrowheads="1"/>
          </p:cNvSpPr>
          <p:nvPr/>
        </p:nvSpPr>
        <p:spPr bwMode="auto">
          <a:xfrm>
            <a:off x="8305800" y="4038600"/>
            <a:ext cx="2825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Verdana" pitchFamily="34" charset="0"/>
              </a:rPr>
              <a:t>r</a:t>
            </a:r>
          </a:p>
        </p:txBody>
      </p:sp>
      <p:cxnSp>
        <p:nvCxnSpPr>
          <p:cNvPr id="31" name="Straight Arrow Connector 30"/>
          <p:cNvCxnSpPr>
            <a:stCxn id="1027" idx="1"/>
          </p:cNvCxnSpPr>
          <p:nvPr/>
        </p:nvCxnSpPr>
        <p:spPr>
          <a:xfrm rot="10800000">
            <a:off x="4800600" y="3429000"/>
            <a:ext cx="1447800" cy="114300"/>
          </a:xfrm>
          <a:prstGeom prst="straightConnector1">
            <a:avLst/>
          </a:prstGeom>
          <a:ln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788" name="TextBox 33"/>
          <p:cNvSpPr txBox="1">
            <a:spLocks noChangeArrowheads="1"/>
          </p:cNvSpPr>
          <p:nvPr/>
        </p:nvSpPr>
        <p:spPr bwMode="auto">
          <a:xfrm>
            <a:off x="3886200" y="2438400"/>
            <a:ext cx="1905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Verdana" pitchFamily="34" charset="0"/>
              </a:rPr>
              <a:t>Leader: consolidates results</a:t>
            </a:r>
          </a:p>
        </p:txBody>
      </p:sp>
      <p:cxnSp>
        <p:nvCxnSpPr>
          <p:cNvPr id="39" name="Straight Arrow Connector 38"/>
          <p:cNvCxnSpPr/>
          <p:nvPr/>
        </p:nvCxnSpPr>
        <p:spPr>
          <a:xfrm rot="10800000" flipV="1">
            <a:off x="2514600" y="3886200"/>
            <a:ext cx="1676400" cy="533400"/>
          </a:xfrm>
          <a:prstGeom prst="straightConnector1">
            <a:avLst/>
          </a:prstGeom>
          <a:ln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340225"/>
          </a:xfrm>
        </p:spPr>
        <p:txBody>
          <a:bodyPr/>
          <a:lstStyle/>
          <a:p>
            <a:r>
              <a:rPr lang="en-US" smtClean="0"/>
              <a:t>Answer Delivery:</a:t>
            </a:r>
          </a:p>
          <a:p>
            <a:endParaRPr lang="en-US" smtClean="0"/>
          </a:p>
          <a:p>
            <a:pPr lvl="2"/>
            <a:endParaRPr lang="en-US" i="1" smtClean="0"/>
          </a:p>
        </p:txBody>
      </p:sp>
      <p:pic>
        <p:nvPicPr>
          <p:cNvPr id="33794" name="Picture 2" descr="C:\Users\Ashwin\AppData\Local\Microsoft\Windows\Temporary Internet Files\Content.IE5\Z73FWW6V\MCj04397980000[1]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3962400"/>
            <a:ext cx="685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3" descr="C:\Users\Ashwin\AppData\Local\Microsoft\Windows\Temporary Internet Files\Content.IE5\U0HRH4ZU\MCj04398350000[1]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8400" y="327660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4" descr="C:\Users\Ashwin\AppData\Local\Microsoft\Windows\Temporary Internet Files\Content.IE5\23CM9HKL\MCj04414500000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34200" y="52578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5" descr="C:\Users\Ashwin\AppData\Local\Microsoft\Windows\Temporary Internet Files\Content.IE5\Z73FWW6V\MCj04413400000[1]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05400" y="518160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Picture 6" descr="C:\Users\Ashwin\AppData\Local\Microsoft\Windows\Temporary Internet Files\Content.IE5\U0HRH4ZU\MCj04398370000[1]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0" y="3733800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Straight Arrow Connector 11"/>
          <p:cNvCxnSpPr/>
          <p:nvPr/>
        </p:nvCxnSpPr>
        <p:spPr>
          <a:xfrm flipV="1">
            <a:off x="5105400" y="3733800"/>
            <a:ext cx="1219200" cy="7620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1028" idx="0"/>
          </p:cNvCxnSpPr>
          <p:nvPr/>
        </p:nvCxnSpPr>
        <p:spPr>
          <a:xfrm rot="16200000" flipH="1">
            <a:off x="6248400" y="4267200"/>
            <a:ext cx="1371600" cy="60960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16200000" flipH="1">
            <a:off x="4724400" y="4495800"/>
            <a:ext cx="914400" cy="30480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16200000" flipV="1">
            <a:off x="4457700" y="4533900"/>
            <a:ext cx="990600" cy="304800"/>
          </a:xfrm>
          <a:prstGeom prst="straightConnector1">
            <a:avLst/>
          </a:prstGeom>
          <a:ln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rot="10800000">
            <a:off x="5410200" y="4191000"/>
            <a:ext cx="1524000" cy="1066800"/>
          </a:xfrm>
          <a:prstGeom prst="straightConnector1">
            <a:avLst/>
          </a:prstGeom>
          <a:ln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04" name="TextBox 26"/>
          <p:cNvSpPr txBox="1">
            <a:spLocks noChangeArrowheads="1"/>
          </p:cNvSpPr>
          <p:nvPr/>
        </p:nvSpPr>
        <p:spPr bwMode="auto">
          <a:xfrm>
            <a:off x="685800" y="4800600"/>
            <a:ext cx="4095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latin typeface="Verdana" pitchFamily="34" charset="0"/>
              </a:rPr>
              <a:t>m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685800" y="6019800"/>
            <a:ext cx="6096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685800" y="6248400"/>
            <a:ext cx="609600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07" name="TextBox 36"/>
          <p:cNvSpPr txBox="1">
            <a:spLocks noChangeArrowheads="1"/>
          </p:cNvSpPr>
          <p:nvPr/>
        </p:nvSpPr>
        <p:spPr bwMode="auto">
          <a:xfrm>
            <a:off x="1447800" y="5791200"/>
            <a:ext cx="3286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Verdana" pitchFamily="34" charset="0"/>
              </a:rPr>
              <a:t>q</a:t>
            </a:r>
          </a:p>
        </p:txBody>
      </p:sp>
      <p:sp>
        <p:nvSpPr>
          <p:cNvPr id="33808" name="TextBox 37"/>
          <p:cNvSpPr txBox="1">
            <a:spLocks noChangeArrowheads="1"/>
          </p:cNvSpPr>
          <p:nvPr/>
        </p:nvSpPr>
        <p:spPr bwMode="auto">
          <a:xfrm>
            <a:off x="1447800" y="6096000"/>
            <a:ext cx="2825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Verdana" pitchFamily="34" charset="0"/>
              </a:rPr>
              <a:t>r</a:t>
            </a:r>
          </a:p>
        </p:txBody>
      </p:sp>
      <p:cxnSp>
        <p:nvCxnSpPr>
          <p:cNvPr id="31" name="Straight Arrow Connector 30"/>
          <p:cNvCxnSpPr>
            <a:stCxn id="1027" idx="1"/>
          </p:cNvCxnSpPr>
          <p:nvPr/>
        </p:nvCxnSpPr>
        <p:spPr>
          <a:xfrm rot="10800000" flipV="1">
            <a:off x="4876800" y="3543300"/>
            <a:ext cx="1371600" cy="114300"/>
          </a:xfrm>
          <a:prstGeom prst="straightConnector1">
            <a:avLst/>
          </a:prstGeom>
          <a:ln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10" name="TextBox 33"/>
          <p:cNvSpPr txBox="1">
            <a:spLocks noChangeArrowheads="1"/>
          </p:cNvSpPr>
          <p:nvPr/>
        </p:nvSpPr>
        <p:spPr bwMode="auto">
          <a:xfrm>
            <a:off x="4191000" y="3200400"/>
            <a:ext cx="1447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Verdana" pitchFamily="34" charset="0"/>
              </a:rPr>
              <a:t>Leader</a:t>
            </a:r>
          </a:p>
        </p:txBody>
      </p:sp>
      <p:sp>
        <p:nvSpPr>
          <p:cNvPr id="30" name="Oval 29"/>
          <p:cNvSpPr/>
          <p:nvPr/>
        </p:nvSpPr>
        <p:spPr>
          <a:xfrm>
            <a:off x="3733800" y="2438400"/>
            <a:ext cx="4114800" cy="3581400"/>
          </a:xfrm>
          <a:prstGeom prst="ellipse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1752600" y="2209800"/>
            <a:ext cx="1371600" cy="914400"/>
          </a:xfrm>
          <a:prstGeom prst="ellipse">
            <a:avLst/>
          </a:prstGeom>
          <a:solidFill>
            <a:schemeClr val="accent1">
              <a:alpha val="1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3813" name="Picture 4" descr="C:\Users\Ashwin\AppData\Local\Microsoft\Windows\Temporary Internet Files\Content.IE5\23CM9HKL\MCj04414500000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05000" y="24384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14" name="Picture 2" descr="C:\Users\Ashwin\AppData\Local\Microsoft\Windows\Temporary Internet Files\Content.IE5\U0HRH4ZU\MCj04398350000[1]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33600" y="28194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15" name="Picture 3" descr="C:\Users\Ashwin\AppData\Local\Microsoft\Windows\Temporary Internet Files\Content.IE5\Z73FWW6V\MCj04397980000[1]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10433397" flipV="1">
            <a:off x="2528888" y="2300288"/>
            <a:ext cx="279400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Oval 39"/>
          <p:cNvSpPr/>
          <p:nvPr/>
        </p:nvSpPr>
        <p:spPr>
          <a:xfrm>
            <a:off x="4495800" y="1066800"/>
            <a:ext cx="1371600" cy="914400"/>
          </a:xfrm>
          <a:prstGeom prst="ellipse">
            <a:avLst/>
          </a:prstGeom>
          <a:solidFill>
            <a:schemeClr val="accent1">
              <a:alpha val="1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3817" name="Picture 4" descr="C:\Users\Ashwin\AppData\Local\Microsoft\Windows\Temporary Internet Files\Content.IE5\U0HRH4ZU\MCj04398370000[1]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72000" y="1371600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18" name="Picture 5" descr="C:\Users\Ashwin\AppData\Local\Microsoft\Windows\Temporary Internet Files\Content.IE5\Z73FWW6V\MCj04413400000[1]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334000" y="1219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2" name="Straight Arrow Connector 41"/>
          <p:cNvCxnSpPr/>
          <p:nvPr/>
        </p:nvCxnSpPr>
        <p:spPr>
          <a:xfrm rot="16200000" flipV="1">
            <a:off x="5219700" y="1943100"/>
            <a:ext cx="1600200" cy="91440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rot="10800000" flipV="1">
            <a:off x="4953000" y="1447800"/>
            <a:ext cx="457200" cy="76200"/>
          </a:xfrm>
          <a:prstGeom prst="straightConnector1">
            <a:avLst/>
          </a:prstGeom>
          <a:ln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2052" idx="1"/>
            <a:endCxn id="2050" idx="3"/>
          </p:cNvCxnSpPr>
          <p:nvPr/>
        </p:nvCxnSpPr>
        <p:spPr>
          <a:xfrm rot="10800000" flipV="1">
            <a:off x="2362200" y="1562100"/>
            <a:ext cx="2209800" cy="137160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2050" idx="0"/>
          </p:cNvCxnSpPr>
          <p:nvPr/>
        </p:nvCxnSpPr>
        <p:spPr>
          <a:xfrm rot="16200000" flipV="1">
            <a:off x="2000250" y="2571750"/>
            <a:ext cx="304800" cy="19050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stCxn id="2050" idx="3"/>
          </p:cNvCxnSpPr>
          <p:nvPr/>
        </p:nvCxnSpPr>
        <p:spPr>
          <a:xfrm flipV="1">
            <a:off x="2362200" y="2590800"/>
            <a:ext cx="152400" cy="34290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33" idx="0"/>
            <a:endCxn id="2051" idx="3"/>
          </p:cNvCxnSpPr>
          <p:nvPr/>
        </p:nvCxnSpPr>
        <p:spPr>
          <a:xfrm rot="16200000" flipH="1">
            <a:off x="2266156" y="2191544"/>
            <a:ext cx="15875" cy="509588"/>
          </a:xfrm>
          <a:prstGeom prst="straightConnector1">
            <a:avLst/>
          </a:prstGeom>
          <a:ln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stCxn id="2050" idx="3"/>
          </p:cNvCxnSpPr>
          <p:nvPr/>
        </p:nvCxnSpPr>
        <p:spPr>
          <a:xfrm flipV="1">
            <a:off x="2362200" y="2667000"/>
            <a:ext cx="228600" cy="266700"/>
          </a:xfrm>
          <a:prstGeom prst="straightConnector1">
            <a:avLst/>
          </a:prstGeom>
          <a:ln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826" name="Picture 6" descr="C:\Users\Ashwin\AppData\Local\Microsoft\Windows\Temporary Internet Files\Content.IE5\Z73FWW6V\MCj04413400000[1]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38400" y="396240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9" name="Straight Arrow Connector 58"/>
          <p:cNvCxnSpPr/>
          <p:nvPr/>
        </p:nvCxnSpPr>
        <p:spPr>
          <a:xfrm rot="5400000">
            <a:off x="2667000" y="2057400"/>
            <a:ext cx="2209800" cy="1600200"/>
          </a:xfrm>
          <a:prstGeom prst="straightConnector1">
            <a:avLst/>
          </a:prstGeom>
          <a:ln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 rot="10800000" flipV="1">
            <a:off x="3048000" y="3962400"/>
            <a:ext cx="1447800" cy="76200"/>
          </a:xfrm>
          <a:prstGeom prst="straightConnector1">
            <a:avLst/>
          </a:prstGeom>
          <a:ln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rot="16200000" flipH="1">
            <a:off x="2095500" y="3314700"/>
            <a:ext cx="1447800" cy="152400"/>
          </a:xfrm>
          <a:prstGeom prst="straightConnector1">
            <a:avLst/>
          </a:prstGeom>
          <a:ln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30" name="TextBox 69"/>
          <p:cNvSpPr txBox="1">
            <a:spLocks noChangeArrowheads="1"/>
          </p:cNvSpPr>
          <p:nvPr/>
        </p:nvSpPr>
        <p:spPr bwMode="auto">
          <a:xfrm>
            <a:off x="2362200" y="4572000"/>
            <a:ext cx="16922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Verdana" pitchFamily="34" charset="0"/>
              </a:rPr>
              <a:t>Leader: </a:t>
            </a:r>
          </a:p>
          <a:p>
            <a:r>
              <a:rPr lang="en-US">
                <a:latin typeface="Verdana" pitchFamily="34" charset="0"/>
              </a:rPr>
              <a:t>consolidates </a:t>
            </a:r>
          </a:p>
          <a:p>
            <a:r>
              <a:rPr lang="en-US">
                <a:latin typeface="Verdana" pitchFamily="34" charset="0"/>
              </a:rPr>
              <a:t>results</a:t>
            </a:r>
          </a:p>
        </p:txBody>
      </p:sp>
      <p:sp>
        <p:nvSpPr>
          <p:cNvPr id="33831" name="TextBox 70"/>
          <p:cNvSpPr txBox="1">
            <a:spLocks noChangeArrowheads="1"/>
          </p:cNvSpPr>
          <p:nvPr/>
        </p:nvSpPr>
        <p:spPr bwMode="auto">
          <a:xfrm>
            <a:off x="4114800" y="990600"/>
            <a:ext cx="9683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Verdana" pitchFamily="34" charset="0"/>
              </a:rPr>
              <a:t>Leader</a:t>
            </a:r>
          </a:p>
        </p:txBody>
      </p:sp>
      <p:sp>
        <p:nvSpPr>
          <p:cNvPr id="33832" name="TextBox 71"/>
          <p:cNvSpPr txBox="1">
            <a:spLocks noChangeArrowheads="1"/>
          </p:cNvSpPr>
          <p:nvPr/>
        </p:nvSpPr>
        <p:spPr bwMode="auto">
          <a:xfrm>
            <a:off x="2743200" y="2209800"/>
            <a:ext cx="9683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Verdana" pitchFamily="34" charset="0"/>
              </a:rPr>
              <a:t>Leader</a:t>
            </a:r>
          </a:p>
        </p:txBody>
      </p:sp>
      <p:cxnSp>
        <p:nvCxnSpPr>
          <p:cNvPr id="74" name="Straight Arrow Connector 73"/>
          <p:cNvCxnSpPr/>
          <p:nvPr/>
        </p:nvCxnSpPr>
        <p:spPr>
          <a:xfrm rot="10800000" flipV="1">
            <a:off x="1371600" y="4267200"/>
            <a:ext cx="990600" cy="38100"/>
          </a:xfrm>
          <a:prstGeom prst="straightConnector1">
            <a:avLst/>
          </a:prstGeom>
          <a:ln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34" name="TextBox 76"/>
          <p:cNvSpPr txBox="1">
            <a:spLocks noChangeArrowheads="1"/>
          </p:cNvSpPr>
          <p:nvPr/>
        </p:nvSpPr>
        <p:spPr bwMode="auto">
          <a:xfrm>
            <a:off x="3886200" y="2438400"/>
            <a:ext cx="1905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Verdana" pitchFamily="34" charset="0"/>
              </a:rPr>
              <a:t>Leader: consolidates results</a:t>
            </a:r>
          </a:p>
        </p:txBody>
      </p:sp>
      <p:cxnSp>
        <p:nvCxnSpPr>
          <p:cNvPr id="78" name="Straight Arrow Connector 77"/>
          <p:cNvCxnSpPr>
            <a:stCxn id="2053" idx="2"/>
          </p:cNvCxnSpPr>
          <p:nvPr/>
        </p:nvCxnSpPr>
        <p:spPr>
          <a:xfrm rot="5400000">
            <a:off x="5181600" y="1295400"/>
            <a:ext cx="76200" cy="53340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183563" cy="10509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Utility Layer	</a:t>
            </a:r>
            <a:endParaRPr lang="en-US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4818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183563" cy="4187825"/>
          </a:xfrm>
        </p:spPr>
        <p:txBody>
          <a:bodyPr/>
          <a:lstStyle/>
          <a:p>
            <a:r>
              <a:rPr lang="en-US" smtClean="0"/>
              <a:t>Transactional Issues:</a:t>
            </a:r>
          </a:p>
          <a:p>
            <a:endParaRPr lang="en-US" smtClean="0"/>
          </a:p>
          <a:p>
            <a:pPr lvl="1"/>
            <a:r>
              <a:rPr lang="en-US" smtClean="0"/>
              <a:t>Example: Credit of one account should be committed only if the debit of the other account is committed.</a:t>
            </a:r>
          </a:p>
          <a:p>
            <a:pPr lvl="1"/>
            <a:endParaRPr lang="en-US" smtClean="0"/>
          </a:p>
          <a:p>
            <a:pPr lvl="1"/>
            <a:r>
              <a:rPr lang="en-US" smtClean="0"/>
              <a:t>In turn this should occur if and only if corresponding report was received properly.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183563" cy="10509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Utility Layer	</a:t>
            </a:r>
            <a:endParaRPr lang="en-US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183563" cy="4187825"/>
          </a:xfrm>
        </p:spPr>
        <p:txBody>
          <a:bodyPr/>
          <a:lstStyle/>
          <a:p>
            <a:r>
              <a:rPr lang="en-US" smtClean="0"/>
              <a:t>Transactional Issues:</a:t>
            </a:r>
          </a:p>
          <a:p>
            <a:endParaRPr lang="en-US" smtClean="0"/>
          </a:p>
          <a:p>
            <a:pPr lvl="1"/>
            <a:r>
              <a:rPr lang="en-US" smtClean="0"/>
              <a:t>Solution: Mobile P2P Transaction (MOPT).</a:t>
            </a:r>
          </a:p>
          <a:p>
            <a:pPr lvl="1"/>
            <a:r>
              <a:rPr lang="en-US" smtClean="0"/>
              <a:t>Online component of MOPT temporarily credits and debits the unsuccessful transactions (also logs it).  </a:t>
            </a:r>
          </a:p>
        </p:txBody>
      </p:sp>
      <p:pic>
        <p:nvPicPr>
          <p:cNvPr id="35843" name="Picture 2" descr="C:\Users\Ashwin\AppData\Local\Microsoft\Windows\Temporary Internet Files\Content.IE5\U0HRH4ZU\MCj04398350000[1]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4191000"/>
            <a:ext cx="152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3" descr="C:\Users\Ashwin\AppData\Local\Microsoft\Windows\Temporary Internet Files\Content.IE5\23CM9HKL\MCj04398360000[1]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00800" y="3962400"/>
            <a:ext cx="16764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5" name="TextBox 5"/>
          <p:cNvSpPr txBox="1">
            <a:spLocks noChangeArrowheads="1"/>
          </p:cNvSpPr>
          <p:nvPr/>
        </p:nvSpPr>
        <p:spPr bwMode="auto">
          <a:xfrm>
            <a:off x="2590800" y="5638800"/>
            <a:ext cx="4794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Verdana" pitchFamily="34" charset="0"/>
              </a:rPr>
              <a:t>5$</a:t>
            </a:r>
          </a:p>
        </p:txBody>
      </p:sp>
      <p:sp>
        <p:nvSpPr>
          <p:cNvPr id="35846" name="TextBox 6"/>
          <p:cNvSpPr txBox="1">
            <a:spLocks noChangeArrowheads="1"/>
          </p:cNvSpPr>
          <p:nvPr/>
        </p:nvSpPr>
        <p:spPr bwMode="auto">
          <a:xfrm>
            <a:off x="6858000" y="5562600"/>
            <a:ext cx="4794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Verdana" pitchFamily="34" charset="0"/>
              </a:rPr>
              <a:t>5$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rot="10800000">
            <a:off x="3962400" y="4953000"/>
            <a:ext cx="2438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7" name="Picture 5" descr="C:\Users\Ashwin\AppData\Local\Microsoft\Windows\Temporary Internet Files\Content.IE5\U0HRH4ZU\MCj04325990000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0600" y="3962400"/>
            <a:ext cx="99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 descr="C:\Users\Ashwin\AppData\Local\Microsoft\Windows\Temporary Internet Files\Content.IE5\4UDE98SF\MCj04325370000[1]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24400" y="5029200"/>
            <a:ext cx="99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7" descr="C:\Users\Ashwin\AppData\Local\Microsoft\Windows\Temporary Internet Files\Content.IE5\23CM9HKL\MPj04422990000[1]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19200" y="4343400"/>
            <a:ext cx="1016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971800" y="5638800"/>
            <a:ext cx="7080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Verdana" pitchFamily="34" charset="0"/>
              </a:rPr>
              <a:t>- 5$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7315200" y="5562600"/>
            <a:ext cx="7080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Verdana" pitchFamily="34" charset="0"/>
              </a:rPr>
              <a:t>+5$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15" grpId="0" build="allAtOnce"/>
      <p:bldP spid="16" grpId="0" build="allAtOnce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183563" cy="10509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Utility Layer	</a:t>
            </a:r>
            <a:endParaRPr lang="en-US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183563" cy="4187825"/>
          </a:xfrm>
        </p:spPr>
        <p:txBody>
          <a:bodyPr/>
          <a:lstStyle/>
          <a:p>
            <a:r>
              <a:rPr lang="en-US" smtClean="0"/>
              <a:t>Transactional Issues:</a:t>
            </a:r>
          </a:p>
          <a:p>
            <a:endParaRPr lang="en-US" smtClean="0"/>
          </a:p>
          <a:p>
            <a:pPr lvl="1"/>
            <a:r>
              <a:rPr lang="en-US" smtClean="0"/>
              <a:t>The offline component of MOPT: sends logs to the central bank and settles the credit/charge of the accounts.</a:t>
            </a:r>
          </a:p>
          <a:p>
            <a:endParaRPr lang="en-US" smtClean="0"/>
          </a:p>
        </p:txBody>
      </p:sp>
      <p:pic>
        <p:nvPicPr>
          <p:cNvPr id="36867" name="Picture 2" descr="C:\Users\Ashwin\AppData\Local\Microsoft\Windows\Temporary Internet Files\Content.IE5\U0HRH4ZU\MCj04398350000[1]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4038600"/>
            <a:ext cx="152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3" descr="C:\Users\Ashwin\AppData\Local\Microsoft\Windows\Temporary Internet Files\Content.IE5\23CM9HKL\MCj04398360000[1]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200" y="4038600"/>
            <a:ext cx="16764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9" name="TextBox 5"/>
          <p:cNvSpPr txBox="1">
            <a:spLocks noChangeArrowheads="1"/>
          </p:cNvSpPr>
          <p:nvPr/>
        </p:nvSpPr>
        <p:spPr bwMode="auto">
          <a:xfrm>
            <a:off x="2362200" y="5638800"/>
            <a:ext cx="4794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Verdana" pitchFamily="34" charset="0"/>
              </a:rPr>
              <a:t>5$</a:t>
            </a:r>
          </a:p>
        </p:txBody>
      </p:sp>
      <p:sp>
        <p:nvSpPr>
          <p:cNvPr id="36870" name="TextBox 6"/>
          <p:cNvSpPr txBox="1">
            <a:spLocks noChangeArrowheads="1"/>
          </p:cNvSpPr>
          <p:nvPr/>
        </p:nvSpPr>
        <p:spPr bwMode="auto">
          <a:xfrm>
            <a:off x="5791200" y="5638800"/>
            <a:ext cx="4794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Verdana" pitchFamily="34" charset="0"/>
              </a:rPr>
              <a:t>5$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183563" cy="10509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Thanks!</a:t>
            </a:r>
            <a:endParaRPr lang="en-US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7890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183563" cy="4187825"/>
          </a:xfrm>
        </p:spPr>
        <p:txBody>
          <a:bodyPr/>
          <a:lstStyle/>
          <a:p>
            <a:endParaRPr lang="el-G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4983163"/>
            <a:ext cx="8183562" cy="105251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n-US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pic>
        <p:nvPicPr>
          <p:cNvPr id="15362" name="Picture 2" descr="C:\Users\Ashwin\AppData\Local\Microsoft\Windows\Temporary Internet Files\Content.IE5\23CM9HKL\MPj04331120000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685800"/>
            <a:ext cx="1928813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4" descr="C:\Users\Ashwin\AppData\Local\Microsoft\Windows\Temporary Internet Files\Content.IE5\4UDE98SF\MPj04118310000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4800" y="609600"/>
            <a:ext cx="4419600" cy="294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5" descr="C:\Users\Ashwin\AppData\Local\Microsoft\Windows\Temporary Internet Files\Content.IE5\Z73FWW6V\MPj04313210000[1]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62200" y="685800"/>
            <a:ext cx="1487488" cy="150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 descr="C:\Users\Ashwin\AppData\Local\Microsoft\Windows\Temporary Internet Files\Content.IE5\Z73FWW6V\MCj04404900000[1]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9600" y="4191000"/>
            <a:ext cx="1219200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 descr="C:\Users\Ashwin\AppData\Local\Microsoft\Windows\Temporary Internet Files\Content.IE5\Z73FWW6V\MCj04397980000[1]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57400" y="3200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ight Arrow 9"/>
          <p:cNvSpPr/>
          <p:nvPr/>
        </p:nvSpPr>
        <p:spPr>
          <a:xfrm rot="20768902">
            <a:off x="1143000" y="3505200"/>
            <a:ext cx="9017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Cloud 11"/>
          <p:cNvSpPr/>
          <p:nvPr/>
        </p:nvSpPr>
        <p:spPr>
          <a:xfrm>
            <a:off x="2057400" y="4495800"/>
            <a:ext cx="2362200" cy="14478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I Have Two Free Tickets</a:t>
            </a:r>
          </a:p>
        </p:txBody>
      </p:sp>
      <p:pic>
        <p:nvPicPr>
          <p:cNvPr id="1032" name="Picture 8" descr="C:\Users\Ashwin\AppData\Local\Microsoft\Windows\Temporary Internet Files\Content.IE5\U0HRH4ZU\MCj04238400000[1].wm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001000" y="3657600"/>
            <a:ext cx="646113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8" descr="C:\Users\Ashwin\AppData\Local\Microsoft\Windows\Temporary Internet Files\Content.IE5\U0HRH4ZU\MCj04238400000[1].wm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620000" y="5029200"/>
            <a:ext cx="646113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9" descr="C:\Users\Ashwin\AppData\Local\Microsoft\Windows\Temporary Internet Files\Content.IE5\23CM9HKL\MCj04398350000[1]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086600" y="3657600"/>
            <a:ext cx="685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10" descr="C:\Users\Ashwin\AppData\Local\Microsoft\Windows\Temporary Internet Files\Content.IE5\4UDE98SF\MCj04398360000[1]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781800" y="48768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9" name="Straight Arrow Connector 18"/>
          <p:cNvCxnSpPr/>
          <p:nvPr/>
        </p:nvCxnSpPr>
        <p:spPr>
          <a:xfrm>
            <a:off x="3276600" y="3733800"/>
            <a:ext cx="37338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5400000">
            <a:off x="7086600" y="4648200"/>
            <a:ext cx="5334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build="allAtOnce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183563" cy="105092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/>
            </a:r>
            <a:br>
              <a:rPr lang="en-US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</a:br>
            <a:r>
              <a:rPr lang="en-US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Introduction</a:t>
            </a:r>
            <a:endParaRPr lang="en-US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>
          <a:xfrm>
            <a:off x="533400" y="1676400"/>
            <a:ext cx="8183563" cy="4187825"/>
          </a:xfrm>
        </p:spPr>
        <p:txBody>
          <a:bodyPr/>
          <a:lstStyle/>
          <a:p>
            <a:r>
              <a:rPr lang="en-US" smtClean="0"/>
              <a:t>Mobile p2p network is a set of moving objects that communicate via short range wireless technologies.</a:t>
            </a:r>
          </a:p>
        </p:txBody>
      </p:sp>
      <p:pic>
        <p:nvPicPr>
          <p:cNvPr id="16387" name="Picture 2" descr="C:\Users\Ashwin\AppData\Local\Microsoft\Windows\Temporary Internet Files\Content.IE5\U0HRH4ZU\MCj04397980000[1]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4495800"/>
            <a:ext cx="99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3" descr="C:\Users\Ashwin\AppData\Local\Microsoft\Windows\Temporary Internet Files\Content.IE5\4UDE98SF\MCj04398340000[1]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5400" y="2743200"/>
            <a:ext cx="83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4" descr="C:\Users\Ashwin\AppData\Local\Microsoft\Windows\Temporary Internet Files\Content.IE5\U0HRH4ZU\MCj04242480000[1]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24200" y="3200400"/>
            <a:ext cx="776288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6" descr="d40-sensor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15200" y="3048000"/>
            <a:ext cx="1104900" cy="75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7" descr="wifi-finder-01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29200" y="4953000"/>
            <a:ext cx="892175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an 8"/>
          <p:cNvSpPr/>
          <p:nvPr/>
        </p:nvSpPr>
        <p:spPr>
          <a:xfrm>
            <a:off x="8077200" y="5105400"/>
            <a:ext cx="304800" cy="5334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6393" name="Picture 5" descr="C:\Program Files (x86)\Microsoft Office\MEDIA\CAGCAT10\j0205582.wm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858000" y="4572000"/>
            <a:ext cx="11620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4" name="Picture 6" descr="C:\Users\Ashwin\AppData\Local\Microsoft\Windows\Temporary Internet Files\Content.IE5\4UDE98SF\MCj04360770000[1].wm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85800" y="3352800"/>
            <a:ext cx="70643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Straight Arrow Connector 12"/>
          <p:cNvCxnSpPr/>
          <p:nvPr/>
        </p:nvCxnSpPr>
        <p:spPr>
          <a:xfrm rot="10800000" flipV="1">
            <a:off x="2286000" y="3733800"/>
            <a:ext cx="4953000" cy="1143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1828800" y="3657600"/>
            <a:ext cx="1219200" cy="762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10800000">
            <a:off x="1447800" y="3733800"/>
            <a:ext cx="3429000" cy="1524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16200000" flipH="1">
            <a:off x="7543800" y="4343400"/>
            <a:ext cx="10668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10800000">
            <a:off x="3886200" y="3810000"/>
            <a:ext cx="2895600" cy="1066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rot="5400000" flipH="1" flipV="1">
            <a:off x="4914900" y="4152900"/>
            <a:ext cx="10668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4038600" y="3352800"/>
            <a:ext cx="10668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514600" y="5257800"/>
            <a:ext cx="4267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Freeform 32"/>
          <p:cNvSpPr/>
          <p:nvPr/>
        </p:nvSpPr>
        <p:spPr>
          <a:xfrm>
            <a:off x="519113" y="2644775"/>
            <a:ext cx="5480050" cy="3122613"/>
          </a:xfrm>
          <a:custGeom>
            <a:avLst/>
            <a:gdLst>
              <a:gd name="connsiteX0" fmla="*/ 104560 w 5480123"/>
              <a:gd name="connsiteY0" fmla="*/ 556048 h 3122809"/>
              <a:gd name="connsiteX1" fmla="*/ 104560 w 5480123"/>
              <a:gd name="connsiteY1" fmla="*/ 556048 h 3122809"/>
              <a:gd name="connsiteX2" fmla="*/ 76850 w 5480123"/>
              <a:gd name="connsiteY2" fmla="*/ 694593 h 3122809"/>
              <a:gd name="connsiteX3" fmla="*/ 49141 w 5480123"/>
              <a:gd name="connsiteY3" fmla="*/ 777721 h 3122809"/>
              <a:gd name="connsiteX4" fmla="*/ 35287 w 5480123"/>
              <a:gd name="connsiteY4" fmla="*/ 819284 h 3122809"/>
              <a:gd name="connsiteX5" fmla="*/ 7578 w 5480123"/>
              <a:gd name="connsiteY5" fmla="*/ 916266 h 3122809"/>
              <a:gd name="connsiteX6" fmla="*/ 35287 w 5480123"/>
              <a:gd name="connsiteY6" fmla="*/ 1428884 h 3122809"/>
              <a:gd name="connsiteX7" fmla="*/ 49141 w 5480123"/>
              <a:gd name="connsiteY7" fmla="*/ 1470448 h 3122809"/>
              <a:gd name="connsiteX8" fmla="*/ 76850 w 5480123"/>
              <a:gd name="connsiteY8" fmla="*/ 1608993 h 3122809"/>
              <a:gd name="connsiteX9" fmla="*/ 104560 w 5480123"/>
              <a:gd name="connsiteY9" fmla="*/ 1650557 h 3122809"/>
              <a:gd name="connsiteX10" fmla="*/ 132269 w 5480123"/>
              <a:gd name="connsiteY10" fmla="*/ 1733684 h 3122809"/>
              <a:gd name="connsiteX11" fmla="*/ 187687 w 5480123"/>
              <a:gd name="connsiteY11" fmla="*/ 1830666 h 3122809"/>
              <a:gd name="connsiteX12" fmla="*/ 201541 w 5480123"/>
              <a:gd name="connsiteY12" fmla="*/ 1899939 h 3122809"/>
              <a:gd name="connsiteX13" fmla="*/ 229250 w 5480123"/>
              <a:gd name="connsiteY13" fmla="*/ 1941503 h 3122809"/>
              <a:gd name="connsiteX14" fmla="*/ 256960 w 5480123"/>
              <a:gd name="connsiteY14" fmla="*/ 2010775 h 3122809"/>
              <a:gd name="connsiteX15" fmla="*/ 284669 w 5480123"/>
              <a:gd name="connsiteY15" fmla="*/ 2066193 h 3122809"/>
              <a:gd name="connsiteX16" fmla="*/ 340087 w 5480123"/>
              <a:gd name="connsiteY16" fmla="*/ 2190884 h 3122809"/>
              <a:gd name="connsiteX17" fmla="*/ 423214 w 5480123"/>
              <a:gd name="connsiteY17" fmla="*/ 2398703 h 3122809"/>
              <a:gd name="connsiteX18" fmla="*/ 464778 w 5480123"/>
              <a:gd name="connsiteY18" fmla="*/ 2467975 h 3122809"/>
              <a:gd name="connsiteX19" fmla="*/ 534050 w 5480123"/>
              <a:gd name="connsiteY19" fmla="*/ 2606521 h 3122809"/>
              <a:gd name="connsiteX20" fmla="*/ 617178 w 5480123"/>
              <a:gd name="connsiteY20" fmla="*/ 2689648 h 3122809"/>
              <a:gd name="connsiteX21" fmla="*/ 700305 w 5480123"/>
              <a:gd name="connsiteY21" fmla="*/ 2772775 h 3122809"/>
              <a:gd name="connsiteX22" fmla="*/ 741869 w 5480123"/>
              <a:gd name="connsiteY22" fmla="*/ 2828193 h 3122809"/>
              <a:gd name="connsiteX23" fmla="*/ 811141 w 5480123"/>
              <a:gd name="connsiteY23" fmla="*/ 2869757 h 3122809"/>
              <a:gd name="connsiteX24" fmla="*/ 852705 w 5480123"/>
              <a:gd name="connsiteY24" fmla="*/ 2897466 h 3122809"/>
              <a:gd name="connsiteX25" fmla="*/ 935832 w 5480123"/>
              <a:gd name="connsiteY25" fmla="*/ 2925175 h 3122809"/>
              <a:gd name="connsiteX26" fmla="*/ 1046669 w 5480123"/>
              <a:gd name="connsiteY26" fmla="*/ 2980593 h 3122809"/>
              <a:gd name="connsiteX27" fmla="*/ 1088232 w 5480123"/>
              <a:gd name="connsiteY27" fmla="*/ 3022157 h 3122809"/>
              <a:gd name="connsiteX28" fmla="*/ 1462305 w 5480123"/>
              <a:gd name="connsiteY28" fmla="*/ 3077575 h 3122809"/>
              <a:gd name="connsiteX29" fmla="*/ 1545432 w 5480123"/>
              <a:gd name="connsiteY29" fmla="*/ 3105284 h 3122809"/>
              <a:gd name="connsiteX30" fmla="*/ 1739396 w 5480123"/>
              <a:gd name="connsiteY30" fmla="*/ 2980593 h 3122809"/>
              <a:gd name="connsiteX31" fmla="*/ 1822523 w 5480123"/>
              <a:gd name="connsiteY31" fmla="*/ 2966739 h 3122809"/>
              <a:gd name="connsiteX32" fmla="*/ 1877941 w 5480123"/>
              <a:gd name="connsiteY32" fmla="*/ 2939030 h 3122809"/>
              <a:gd name="connsiteX33" fmla="*/ 1919505 w 5480123"/>
              <a:gd name="connsiteY33" fmla="*/ 2925175 h 3122809"/>
              <a:gd name="connsiteX34" fmla="*/ 2016487 w 5480123"/>
              <a:gd name="connsiteY34" fmla="*/ 2869757 h 3122809"/>
              <a:gd name="connsiteX35" fmla="*/ 2113469 w 5480123"/>
              <a:gd name="connsiteY35" fmla="*/ 2828193 h 3122809"/>
              <a:gd name="connsiteX36" fmla="*/ 2168887 w 5480123"/>
              <a:gd name="connsiteY36" fmla="*/ 2786630 h 3122809"/>
              <a:gd name="connsiteX37" fmla="*/ 2224305 w 5480123"/>
              <a:gd name="connsiteY37" fmla="*/ 2758921 h 3122809"/>
              <a:gd name="connsiteX38" fmla="*/ 2265869 w 5480123"/>
              <a:gd name="connsiteY38" fmla="*/ 2717357 h 3122809"/>
              <a:gd name="connsiteX39" fmla="*/ 2321287 w 5480123"/>
              <a:gd name="connsiteY39" fmla="*/ 2675793 h 3122809"/>
              <a:gd name="connsiteX40" fmla="*/ 2376705 w 5480123"/>
              <a:gd name="connsiteY40" fmla="*/ 2620375 h 3122809"/>
              <a:gd name="connsiteX41" fmla="*/ 2542960 w 5480123"/>
              <a:gd name="connsiteY41" fmla="*/ 2481830 h 3122809"/>
              <a:gd name="connsiteX42" fmla="*/ 2653796 w 5480123"/>
              <a:gd name="connsiteY42" fmla="*/ 2384848 h 3122809"/>
              <a:gd name="connsiteX43" fmla="*/ 2750778 w 5480123"/>
              <a:gd name="connsiteY43" fmla="*/ 2260157 h 3122809"/>
              <a:gd name="connsiteX44" fmla="*/ 2917032 w 5480123"/>
              <a:gd name="connsiteY44" fmla="*/ 2066193 h 3122809"/>
              <a:gd name="connsiteX45" fmla="*/ 3000160 w 5480123"/>
              <a:gd name="connsiteY45" fmla="*/ 1941503 h 3122809"/>
              <a:gd name="connsiteX46" fmla="*/ 3041723 w 5480123"/>
              <a:gd name="connsiteY46" fmla="*/ 1899939 h 3122809"/>
              <a:gd name="connsiteX47" fmla="*/ 3180269 w 5480123"/>
              <a:gd name="connsiteY47" fmla="*/ 1844521 h 3122809"/>
              <a:gd name="connsiteX48" fmla="*/ 3401941 w 5480123"/>
              <a:gd name="connsiteY48" fmla="*/ 1775248 h 3122809"/>
              <a:gd name="connsiteX49" fmla="*/ 3485069 w 5480123"/>
              <a:gd name="connsiteY49" fmla="*/ 1747539 h 3122809"/>
              <a:gd name="connsiteX50" fmla="*/ 3665178 w 5480123"/>
              <a:gd name="connsiteY50" fmla="*/ 1705975 h 3122809"/>
              <a:gd name="connsiteX51" fmla="*/ 3706741 w 5480123"/>
              <a:gd name="connsiteY51" fmla="*/ 1664412 h 3122809"/>
              <a:gd name="connsiteX52" fmla="*/ 3776014 w 5480123"/>
              <a:gd name="connsiteY52" fmla="*/ 1636703 h 3122809"/>
              <a:gd name="connsiteX53" fmla="*/ 3859141 w 5480123"/>
              <a:gd name="connsiteY53" fmla="*/ 1595139 h 3122809"/>
              <a:gd name="connsiteX54" fmla="*/ 4122378 w 5480123"/>
              <a:gd name="connsiteY54" fmla="*/ 1456593 h 3122809"/>
              <a:gd name="connsiteX55" fmla="*/ 4330196 w 5480123"/>
              <a:gd name="connsiteY55" fmla="*/ 1401175 h 3122809"/>
              <a:gd name="connsiteX56" fmla="*/ 4510305 w 5480123"/>
              <a:gd name="connsiteY56" fmla="*/ 1290339 h 3122809"/>
              <a:gd name="connsiteX57" fmla="*/ 4676560 w 5480123"/>
              <a:gd name="connsiteY57" fmla="*/ 1221066 h 3122809"/>
              <a:gd name="connsiteX58" fmla="*/ 4731978 w 5480123"/>
              <a:gd name="connsiteY58" fmla="*/ 1193357 h 3122809"/>
              <a:gd name="connsiteX59" fmla="*/ 4981360 w 5480123"/>
              <a:gd name="connsiteY59" fmla="*/ 1207212 h 3122809"/>
              <a:gd name="connsiteX60" fmla="*/ 5064487 w 5480123"/>
              <a:gd name="connsiteY60" fmla="*/ 1234921 h 3122809"/>
              <a:gd name="connsiteX61" fmla="*/ 5216887 w 5480123"/>
              <a:gd name="connsiteY61" fmla="*/ 1193357 h 3122809"/>
              <a:gd name="connsiteX62" fmla="*/ 5244596 w 5480123"/>
              <a:gd name="connsiteY62" fmla="*/ 1151793 h 3122809"/>
              <a:gd name="connsiteX63" fmla="*/ 5313869 w 5480123"/>
              <a:gd name="connsiteY63" fmla="*/ 1068666 h 3122809"/>
              <a:gd name="connsiteX64" fmla="*/ 5369287 w 5480123"/>
              <a:gd name="connsiteY64" fmla="*/ 1013248 h 3122809"/>
              <a:gd name="connsiteX65" fmla="*/ 5424705 w 5480123"/>
              <a:gd name="connsiteY65" fmla="*/ 930121 h 3122809"/>
              <a:gd name="connsiteX66" fmla="*/ 5466269 w 5480123"/>
              <a:gd name="connsiteY66" fmla="*/ 874703 h 3122809"/>
              <a:gd name="connsiteX67" fmla="*/ 5480123 w 5480123"/>
              <a:gd name="connsiteY67" fmla="*/ 777721 h 3122809"/>
              <a:gd name="connsiteX68" fmla="*/ 5452414 w 5480123"/>
              <a:gd name="connsiteY68" fmla="*/ 569903 h 3122809"/>
              <a:gd name="connsiteX69" fmla="*/ 5438560 w 5480123"/>
              <a:gd name="connsiteY69" fmla="*/ 472921 h 3122809"/>
              <a:gd name="connsiteX70" fmla="*/ 5424705 w 5480123"/>
              <a:gd name="connsiteY70" fmla="*/ 251248 h 3122809"/>
              <a:gd name="connsiteX71" fmla="*/ 5396996 w 5480123"/>
              <a:gd name="connsiteY71" fmla="*/ 209684 h 3122809"/>
              <a:gd name="connsiteX72" fmla="*/ 5369287 w 5480123"/>
              <a:gd name="connsiteY72" fmla="*/ 126557 h 3122809"/>
              <a:gd name="connsiteX73" fmla="*/ 5272305 w 5480123"/>
              <a:gd name="connsiteY73" fmla="*/ 1866 h 3122809"/>
              <a:gd name="connsiteX74" fmla="*/ 5078341 w 5480123"/>
              <a:gd name="connsiteY74" fmla="*/ 15721 h 3122809"/>
              <a:gd name="connsiteX75" fmla="*/ 4995214 w 5480123"/>
              <a:gd name="connsiteY75" fmla="*/ 71139 h 3122809"/>
              <a:gd name="connsiteX76" fmla="*/ 4912087 w 5480123"/>
              <a:gd name="connsiteY76" fmla="*/ 84993 h 3122809"/>
              <a:gd name="connsiteX77" fmla="*/ 4801250 w 5480123"/>
              <a:gd name="connsiteY77" fmla="*/ 112703 h 3122809"/>
              <a:gd name="connsiteX78" fmla="*/ 4718123 w 5480123"/>
              <a:gd name="connsiteY78" fmla="*/ 181975 h 3122809"/>
              <a:gd name="connsiteX79" fmla="*/ 4690414 w 5480123"/>
              <a:gd name="connsiteY79" fmla="*/ 223539 h 3122809"/>
              <a:gd name="connsiteX80" fmla="*/ 4648850 w 5480123"/>
              <a:gd name="connsiteY80" fmla="*/ 278957 h 3122809"/>
              <a:gd name="connsiteX81" fmla="*/ 4607287 w 5480123"/>
              <a:gd name="connsiteY81" fmla="*/ 362084 h 3122809"/>
              <a:gd name="connsiteX82" fmla="*/ 4454887 w 5480123"/>
              <a:gd name="connsiteY82" fmla="*/ 417503 h 3122809"/>
              <a:gd name="connsiteX83" fmla="*/ 4316341 w 5480123"/>
              <a:gd name="connsiteY83" fmla="*/ 445212 h 3122809"/>
              <a:gd name="connsiteX84" fmla="*/ 4136232 w 5480123"/>
              <a:gd name="connsiteY84" fmla="*/ 486775 h 3122809"/>
              <a:gd name="connsiteX85" fmla="*/ 4094669 w 5480123"/>
              <a:gd name="connsiteY85" fmla="*/ 514484 h 3122809"/>
              <a:gd name="connsiteX86" fmla="*/ 4011541 w 5480123"/>
              <a:gd name="connsiteY86" fmla="*/ 542193 h 3122809"/>
              <a:gd name="connsiteX87" fmla="*/ 3748305 w 5480123"/>
              <a:gd name="connsiteY87" fmla="*/ 528339 h 3122809"/>
              <a:gd name="connsiteX88" fmla="*/ 3360378 w 5480123"/>
              <a:gd name="connsiteY88" fmla="*/ 500630 h 3122809"/>
              <a:gd name="connsiteX89" fmla="*/ 2930887 w 5480123"/>
              <a:gd name="connsiteY89" fmla="*/ 514484 h 3122809"/>
              <a:gd name="connsiteX90" fmla="*/ 2709214 w 5480123"/>
              <a:gd name="connsiteY90" fmla="*/ 542193 h 3122809"/>
              <a:gd name="connsiteX91" fmla="*/ 2667650 w 5480123"/>
              <a:gd name="connsiteY91" fmla="*/ 556048 h 3122809"/>
              <a:gd name="connsiteX92" fmla="*/ 2626087 w 5480123"/>
              <a:gd name="connsiteY92" fmla="*/ 542193 h 3122809"/>
              <a:gd name="connsiteX93" fmla="*/ 2432123 w 5480123"/>
              <a:gd name="connsiteY93" fmla="*/ 500630 h 3122809"/>
              <a:gd name="connsiteX94" fmla="*/ 2071905 w 5480123"/>
              <a:gd name="connsiteY94" fmla="*/ 486775 h 3122809"/>
              <a:gd name="connsiteX95" fmla="*/ 1933360 w 5480123"/>
              <a:gd name="connsiteY95" fmla="*/ 500630 h 3122809"/>
              <a:gd name="connsiteX96" fmla="*/ 1891796 w 5480123"/>
              <a:gd name="connsiteY96" fmla="*/ 514484 h 3122809"/>
              <a:gd name="connsiteX97" fmla="*/ 1240632 w 5480123"/>
              <a:gd name="connsiteY97" fmla="*/ 542193 h 3122809"/>
              <a:gd name="connsiteX98" fmla="*/ 783432 w 5480123"/>
              <a:gd name="connsiteY98" fmla="*/ 569903 h 3122809"/>
              <a:gd name="connsiteX99" fmla="*/ 603323 w 5480123"/>
              <a:gd name="connsiteY99" fmla="*/ 556048 h 3122809"/>
              <a:gd name="connsiteX100" fmla="*/ 367796 w 5480123"/>
              <a:gd name="connsiteY100" fmla="*/ 514484 h 3122809"/>
              <a:gd name="connsiteX101" fmla="*/ 284669 w 5480123"/>
              <a:gd name="connsiteY101" fmla="*/ 486775 h 3122809"/>
              <a:gd name="connsiteX102" fmla="*/ 201541 w 5480123"/>
              <a:gd name="connsiteY102" fmla="*/ 514484 h 3122809"/>
              <a:gd name="connsiteX103" fmla="*/ 132269 w 5480123"/>
              <a:gd name="connsiteY103" fmla="*/ 583757 h 3122809"/>
              <a:gd name="connsiteX104" fmla="*/ 90705 w 5480123"/>
              <a:gd name="connsiteY104" fmla="*/ 597612 h 3122809"/>
              <a:gd name="connsiteX105" fmla="*/ 104560 w 5480123"/>
              <a:gd name="connsiteY105" fmla="*/ 556048 h 3122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5480123" h="3122809">
                <a:moveTo>
                  <a:pt x="104560" y="556048"/>
                </a:moveTo>
                <a:lnTo>
                  <a:pt x="104560" y="556048"/>
                </a:lnTo>
                <a:cubicBezTo>
                  <a:pt x="95323" y="602230"/>
                  <a:pt x="88273" y="648903"/>
                  <a:pt x="76850" y="694593"/>
                </a:cubicBezTo>
                <a:cubicBezTo>
                  <a:pt x="69766" y="722929"/>
                  <a:pt x="58377" y="750012"/>
                  <a:pt x="49141" y="777721"/>
                </a:cubicBezTo>
                <a:cubicBezTo>
                  <a:pt x="44523" y="791575"/>
                  <a:pt x="38829" y="805116"/>
                  <a:pt x="35287" y="819284"/>
                </a:cubicBezTo>
                <a:cubicBezTo>
                  <a:pt x="17890" y="888871"/>
                  <a:pt x="27453" y="856639"/>
                  <a:pt x="7578" y="916266"/>
                </a:cubicBezTo>
                <a:cubicBezTo>
                  <a:pt x="11544" y="1039221"/>
                  <a:pt x="0" y="1270091"/>
                  <a:pt x="35287" y="1428884"/>
                </a:cubicBezTo>
                <a:cubicBezTo>
                  <a:pt x="38455" y="1443140"/>
                  <a:pt x="44523" y="1456593"/>
                  <a:pt x="49141" y="1470448"/>
                </a:cubicBezTo>
                <a:cubicBezTo>
                  <a:pt x="54246" y="1506181"/>
                  <a:pt x="57506" y="1570306"/>
                  <a:pt x="76850" y="1608993"/>
                </a:cubicBezTo>
                <a:cubicBezTo>
                  <a:pt x="84297" y="1623886"/>
                  <a:pt x="95323" y="1636702"/>
                  <a:pt x="104560" y="1650557"/>
                </a:cubicBezTo>
                <a:cubicBezTo>
                  <a:pt x="113796" y="1678266"/>
                  <a:pt x="116068" y="1709382"/>
                  <a:pt x="132269" y="1733684"/>
                </a:cubicBezTo>
                <a:cubicBezTo>
                  <a:pt x="171434" y="1792432"/>
                  <a:pt x="152531" y="1760355"/>
                  <a:pt x="187687" y="1830666"/>
                </a:cubicBezTo>
                <a:cubicBezTo>
                  <a:pt x="192305" y="1853757"/>
                  <a:pt x="193273" y="1877890"/>
                  <a:pt x="201541" y="1899939"/>
                </a:cubicBezTo>
                <a:cubicBezTo>
                  <a:pt x="207388" y="1915530"/>
                  <a:pt x="221803" y="1926610"/>
                  <a:pt x="229250" y="1941503"/>
                </a:cubicBezTo>
                <a:cubicBezTo>
                  <a:pt x="240372" y="1963747"/>
                  <a:pt x="246859" y="1988049"/>
                  <a:pt x="256960" y="2010775"/>
                </a:cubicBezTo>
                <a:cubicBezTo>
                  <a:pt x="265348" y="2029648"/>
                  <a:pt x="276014" y="2047441"/>
                  <a:pt x="284669" y="2066193"/>
                </a:cubicBezTo>
                <a:cubicBezTo>
                  <a:pt x="303729" y="2107490"/>
                  <a:pt x="322769" y="2148826"/>
                  <a:pt x="340087" y="2190884"/>
                </a:cubicBezTo>
                <a:cubicBezTo>
                  <a:pt x="374125" y="2273548"/>
                  <a:pt x="383822" y="2319920"/>
                  <a:pt x="423214" y="2398703"/>
                </a:cubicBezTo>
                <a:cubicBezTo>
                  <a:pt x="435257" y="2422788"/>
                  <a:pt x="450923" y="2444884"/>
                  <a:pt x="464778" y="2467975"/>
                </a:cubicBezTo>
                <a:cubicBezTo>
                  <a:pt x="480421" y="2530550"/>
                  <a:pt x="479067" y="2551538"/>
                  <a:pt x="534050" y="2606521"/>
                </a:cubicBezTo>
                <a:cubicBezTo>
                  <a:pt x="561759" y="2634230"/>
                  <a:pt x="599653" y="2654598"/>
                  <a:pt x="617178" y="2689648"/>
                </a:cubicBezTo>
                <a:cubicBezTo>
                  <a:pt x="654123" y="2763539"/>
                  <a:pt x="626414" y="2735830"/>
                  <a:pt x="700305" y="2772775"/>
                </a:cubicBezTo>
                <a:cubicBezTo>
                  <a:pt x="714160" y="2791248"/>
                  <a:pt x="724491" y="2812987"/>
                  <a:pt x="741869" y="2828193"/>
                </a:cubicBezTo>
                <a:cubicBezTo>
                  <a:pt x="762135" y="2845925"/>
                  <a:pt x="788306" y="2855485"/>
                  <a:pt x="811141" y="2869757"/>
                </a:cubicBezTo>
                <a:cubicBezTo>
                  <a:pt x="825261" y="2878582"/>
                  <a:pt x="837489" y="2890703"/>
                  <a:pt x="852705" y="2897466"/>
                </a:cubicBezTo>
                <a:cubicBezTo>
                  <a:pt x="879395" y="2909328"/>
                  <a:pt x="909708" y="2912113"/>
                  <a:pt x="935832" y="2925175"/>
                </a:cubicBezTo>
                <a:lnTo>
                  <a:pt x="1046669" y="2980593"/>
                </a:lnTo>
                <a:cubicBezTo>
                  <a:pt x="1060523" y="2994448"/>
                  <a:pt x="1072288" y="3010769"/>
                  <a:pt x="1088232" y="3022157"/>
                </a:cubicBezTo>
                <a:cubicBezTo>
                  <a:pt x="1187507" y="3093069"/>
                  <a:pt x="1388967" y="3071198"/>
                  <a:pt x="1462305" y="3077575"/>
                </a:cubicBezTo>
                <a:cubicBezTo>
                  <a:pt x="1490014" y="3086811"/>
                  <a:pt x="1522066" y="3122809"/>
                  <a:pt x="1545432" y="3105284"/>
                </a:cubicBezTo>
                <a:cubicBezTo>
                  <a:pt x="1593502" y="3069232"/>
                  <a:pt x="1698681" y="2987379"/>
                  <a:pt x="1739396" y="2980593"/>
                </a:cubicBezTo>
                <a:lnTo>
                  <a:pt x="1822523" y="2966739"/>
                </a:lnTo>
                <a:cubicBezTo>
                  <a:pt x="1840996" y="2957503"/>
                  <a:pt x="1858958" y="2947166"/>
                  <a:pt x="1877941" y="2939030"/>
                </a:cubicBezTo>
                <a:cubicBezTo>
                  <a:pt x="1891364" y="2933277"/>
                  <a:pt x="1906443" y="2931706"/>
                  <a:pt x="1919505" y="2925175"/>
                </a:cubicBezTo>
                <a:cubicBezTo>
                  <a:pt x="2058634" y="2855611"/>
                  <a:pt x="1846477" y="2942618"/>
                  <a:pt x="2016487" y="2869757"/>
                </a:cubicBezTo>
                <a:cubicBezTo>
                  <a:pt x="2076486" y="2844043"/>
                  <a:pt x="2046626" y="2869970"/>
                  <a:pt x="2113469" y="2828193"/>
                </a:cubicBezTo>
                <a:cubicBezTo>
                  <a:pt x="2133050" y="2815955"/>
                  <a:pt x="2149306" y="2798868"/>
                  <a:pt x="2168887" y="2786630"/>
                </a:cubicBezTo>
                <a:cubicBezTo>
                  <a:pt x="2186401" y="2775684"/>
                  <a:pt x="2207499" y="2770925"/>
                  <a:pt x="2224305" y="2758921"/>
                </a:cubicBezTo>
                <a:cubicBezTo>
                  <a:pt x="2240249" y="2747533"/>
                  <a:pt x="2250993" y="2730108"/>
                  <a:pt x="2265869" y="2717357"/>
                </a:cubicBezTo>
                <a:cubicBezTo>
                  <a:pt x="2283401" y="2702330"/>
                  <a:pt x="2303909" y="2690999"/>
                  <a:pt x="2321287" y="2675793"/>
                </a:cubicBezTo>
                <a:cubicBezTo>
                  <a:pt x="2340947" y="2658590"/>
                  <a:pt x="2357044" y="2637578"/>
                  <a:pt x="2376705" y="2620375"/>
                </a:cubicBezTo>
                <a:cubicBezTo>
                  <a:pt x="2430995" y="2572872"/>
                  <a:pt x="2487995" y="2528550"/>
                  <a:pt x="2542960" y="2481830"/>
                </a:cubicBezTo>
                <a:cubicBezTo>
                  <a:pt x="2580365" y="2450036"/>
                  <a:pt x="2623656" y="2423599"/>
                  <a:pt x="2653796" y="2384848"/>
                </a:cubicBezTo>
                <a:cubicBezTo>
                  <a:pt x="2686123" y="2343284"/>
                  <a:pt x="2717243" y="2300752"/>
                  <a:pt x="2750778" y="2260157"/>
                </a:cubicBezTo>
                <a:cubicBezTo>
                  <a:pt x="2805012" y="2194506"/>
                  <a:pt x="2869796" y="2137046"/>
                  <a:pt x="2917032" y="2066193"/>
                </a:cubicBezTo>
                <a:cubicBezTo>
                  <a:pt x="2944741" y="2024630"/>
                  <a:pt x="2964838" y="1976826"/>
                  <a:pt x="3000160" y="1941503"/>
                </a:cubicBezTo>
                <a:cubicBezTo>
                  <a:pt x="3014014" y="1927648"/>
                  <a:pt x="3024472" y="1909228"/>
                  <a:pt x="3041723" y="1899939"/>
                </a:cubicBezTo>
                <a:cubicBezTo>
                  <a:pt x="3085517" y="1876357"/>
                  <a:pt x="3133912" y="1862549"/>
                  <a:pt x="3180269" y="1844521"/>
                </a:cubicBezTo>
                <a:cubicBezTo>
                  <a:pt x="3360526" y="1774421"/>
                  <a:pt x="3220239" y="1827163"/>
                  <a:pt x="3401941" y="1775248"/>
                </a:cubicBezTo>
                <a:cubicBezTo>
                  <a:pt x="3430025" y="1767224"/>
                  <a:pt x="3456733" y="1754623"/>
                  <a:pt x="3485069" y="1747539"/>
                </a:cubicBezTo>
                <a:cubicBezTo>
                  <a:pt x="3729642" y="1686396"/>
                  <a:pt x="3550497" y="1744203"/>
                  <a:pt x="3665178" y="1705975"/>
                </a:cubicBezTo>
                <a:cubicBezTo>
                  <a:pt x="3679032" y="1692121"/>
                  <a:pt x="3690126" y="1674796"/>
                  <a:pt x="3706741" y="1664412"/>
                </a:cubicBezTo>
                <a:cubicBezTo>
                  <a:pt x="3727831" y="1651231"/>
                  <a:pt x="3753373" y="1646994"/>
                  <a:pt x="3776014" y="1636703"/>
                </a:cubicBezTo>
                <a:cubicBezTo>
                  <a:pt x="3804217" y="1623883"/>
                  <a:pt x="3831864" y="1609826"/>
                  <a:pt x="3859141" y="1595139"/>
                </a:cubicBezTo>
                <a:cubicBezTo>
                  <a:pt x="3936711" y="1553370"/>
                  <a:pt x="4044646" y="1482503"/>
                  <a:pt x="4122378" y="1456593"/>
                </a:cubicBezTo>
                <a:cubicBezTo>
                  <a:pt x="4218134" y="1424675"/>
                  <a:pt x="4149773" y="1446281"/>
                  <a:pt x="4330196" y="1401175"/>
                </a:cubicBezTo>
                <a:cubicBezTo>
                  <a:pt x="4387271" y="1363125"/>
                  <a:pt x="4448173" y="1319770"/>
                  <a:pt x="4510305" y="1290339"/>
                </a:cubicBezTo>
                <a:cubicBezTo>
                  <a:pt x="4564562" y="1264638"/>
                  <a:pt x="4622862" y="1247915"/>
                  <a:pt x="4676560" y="1221066"/>
                </a:cubicBezTo>
                <a:lnTo>
                  <a:pt x="4731978" y="1193357"/>
                </a:lnTo>
                <a:cubicBezTo>
                  <a:pt x="4815105" y="1197975"/>
                  <a:pt x="4898747" y="1196885"/>
                  <a:pt x="4981360" y="1207212"/>
                </a:cubicBezTo>
                <a:cubicBezTo>
                  <a:pt x="5010342" y="1210835"/>
                  <a:pt x="5064487" y="1234921"/>
                  <a:pt x="5064487" y="1234921"/>
                </a:cubicBezTo>
                <a:cubicBezTo>
                  <a:pt x="5115287" y="1221066"/>
                  <a:pt x="5169078" y="1215423"/>
                  <a:pt x="5216887" y="1193357"/>
                </a:cubicBezTo>
                <a:cubicBezTo>
                  <a:pt x="5232006" y="1186379"/>
                  <a:pt x="5234373" y="1164937"/>
                  <a:pt x="5244596" y="1151793"/>
                </a:cubicBezTo>
                <a:cubicBezTo>
                  <a:pt x="5266740" y="1123322"/>
                  <a:pt x="5289740" y="1095476"/>
                  <a:pt x="5313869" y="1068666"/>
                </a:cubicBezTo>
                <a:cubicBezTo>
                  <a:pt x="5331345" y="1049248"/>
                  <a:pt x="5352967" y="1033648"/>
                  <a:pt x="5369287" y="1013248"/>
                </a:cubicBezTo>
                <a:cubicBezTo>
                  <a:pt x="5390091" y="987243"/>
                  <a:pt x="5404724" y="956763"/>
                  <a:pt x="5424705" y="930121"/>
                </a:cubicBezTo>
                <a:lnTo>
                  <a:pt x="5466269" y="874703"/>
                </a:lnTo>
                <a:cubicBezTo>
                  <a:pt x="5470887" y="842376"/>
                  <a:pt x="5480123" y="810377"/>
                  <a:pt x="5480123" y="777721"/>
                </a:cubicBezTo>
                <a:cubicBezTo>
                  <a:pt x="5480123" y="642111"/>
                  <a:pt x="5479899" y="652353"/>
                  <a:pt x="5452414" y="569903"/>
                </a:cubicBezTo>
                <a:cubicBezTo>
                  <a:pt x="5447796" y="537576"/>
                  <a:pt x="5441389" y="505454"/>
                  <a:pt x="5438560" y="472921"/>
                </a:cubicBezTo>
                <a:cubicBezTo>
                  <a:pt x="5432146" y="399164"/>
                  <a:pt x="5436252" y="324377"/>
                  <a:pt x="5424705" y="251248"/>
                </a:cubicBezTo>
                <a:cubicBezTo>
                  <a:pt x="5422108" y="234801"/>
                  <a:pt x="5403759" y="224900"/>
                  <a:pt x="5396996" y="209684"/>
                </a:cubicBezTo>
                <a:cubicBezTo>
                  <a:pt x="5385134" y="182994"/>
                  <a:pt x="5385489" y="150859"/>
                  <a:pt x="5369287" y="126557"/>
                </a:cubicBezTo>
                <a:cubicBezTo>
                  <a:pt x="5303001" y="27127"/>
                  <a:pt x="5337417" y="66978"/>
                  <a:pt x="5272305" y="1866"/>
                </a:cubicBezTo>
                <a:cubicBezTo>
                  <a:pt x="5207650" y="6484"/>
                  <a:pt x="5141225" y="0"/>
                  <a:pt x="5078341" y="15721"/>
                </a:cubicBezTo>
                <a:cubicBezTo>
                  <a:pt x="5046033" y="23798"/>
                  <a:pt x="5028063" y="65664"/>
                  <a:pt x="4995214" y="71139"/>
                </a:cubicBezTo>
                <a:cubicBezTo>
                  <a:pt x="4967505" y="75757"/>
                  <a:pt x="4939555" y="79107"/>
                  <a:pt x="4912087" y="84993"/>
                </a:cubicBezTo>
                <a:cubicBezTo>
                  <a:pt x="4874850" y="92973"/>
                  <a:pt x="4801250" y="112703"/>
                  <a:pt x="4801250" y="112703"/>
                </a:cubicBezTo>
                <a:cubicBezTo>
                  <a:pt x="4760384" y="139947"/>
                  <a:pt x="4751457" y="141974"/>
                  <a:pt x="4718123" y="181975"/>
                </a:cubicBezTo>
                <a:cubicBezTo>
                  <a:pt x="4707463" y="194767"/>
                  <a:pt x="4700092" y="209989"/>
                  <a:pt x="4690414" y="223539"/>
                </a:cubicBezTo>
                <a:cubicBezTo>
                  <a:pt x="4676993" y="242329"/>
                  <a:pt x="4662705" y="260484"/>
                  <a:pt x="4648850" y="278957"/>
                </a:cubicBezTo>
                <a:cubicBezTo>
                  <a:pt x="4637582" y="312763"/>
                  <a:pt x="4634145" y="335226"/>
                  <a:pt x="4607287" y="362084"/>
                </a:cubicBezTo>
                <a:cubicBezTo>
                  <a:pt x="4568028" y="401342"/>
                  <a:pt x="4504135" y="407654"/>
                  <a:pt x="4454887" y="417503"/>
                </a:cubicBezTo>
                <a:cubicBezTo>
                  <a:pt x="4408705" y="426739"/>
                  <a:pt x="4362031" y="433790"/>
                  <a:pt x="4316341" y="445212"/>
                </a:cubicBezTo>
                <a:cubicBezTo>
                  <a:pt x="4219617" y="469392"/>
                  <a:pt x="4279511" y="454935"/>
                  <a:pt x="4136232" y="486775"/>
                </a:cubicBezTo>
                <a:cubicBezTo>
                  <a:pt x="4122378" y="496011"/>
                  <a:pt x="4109885" y="507721"/>
                  <a:pt x="4094669" y="514484"/>
                </a:cubicBezTo>
                <a:cubicBezTo>
                  <a:pt x="4067978" y="526347"/>
                  <a:pt x="4011541" y="542193"/>
                  <a:pt x="4011541" y="542193"/>
                </a:cubicBezTo>
                <a:lnTo>
                  <a:pt x="3748305" y="528339"/>
                </a:lnTo>
                <a:cubicBezTo>
                  <a:pt x="3380511" y="511621"/>
                  <a:pt x="3512423" y="551310"/>
                  <a:pt x="3360378" y="500630"/>
                </a:cubicBezTo>
                <a:lnTo>
                  <a:pt x="2930887" y="514484"/>
                </a:lnTo>
                <a:cubicBezTo>
                  <a:pt x="2836738" y="519077"/>
                  <a:pt x="2794333" y="528007"/>
                  <a:pt x="2709214" y="542193"/>
                </a:cubicBezTo>
                <a:cubicBezTo>
                  <a:pt x="2695359" y="546811"/>
                  <a:pt x="2682254" y="556048"/>
                  <a:pt x="2667650" y="556048"/>
                </a:cubicBezTo>
                <a:cubicBezTo>
                  <a:pt x="2653046" y="556048"/>
                  <a:pt x="2640176" y="546036"/>
                  <a:pt x="2626087" y="542193"/>
                </a:cubicBezTo>
                <a:cubicBezTo>
                  <a:pt x="2583996" y="530714"/>
                  <a:pt x="2482003" y="503747"/>
                  <a:pt x="2432123" y="500630"/>
                </a:cubicBezTo>
                <a:cubicBezTo>
                  <a:pt x="2312196" y="493135"/>
                  <a:pt x="2191978" y="491393"/>
                  <a:pt x="2071905" y="486775"/>
                </a:cubicBezTo>
                <a:cubicBezTo>
                  <a:pt x="2025723" y="491393"/>
                  <a:pt x="1979232" y="493573"/>
                  <a:pt x="1933360" y="500630"/>
                </a:cubicBezTo>
                <a:cubicBezTo>
                  <a:pt x="1918926" y="502851"/>
                  <a:pt x="1906320" y="512955"/>
                  <a:pt x="1891796" y="514484"/>
                </a:cubicBezTo>
                <a:cubicBezTo>
                  <a:pt x="1740734" y="530385"/>
                  <a:pt x="1330918" y="539281"/>
                  <a:pt x="1240632" y="542193"/>
                </a:cubicBezTo>
                <a:cubicBezTo>
                  <a:pt x="1053440" y="568936"/>
                  <a:pt x="1070514" y="569903"/>
                  <a:pt x="783432" y="569903"/>
                </a:cubicBezTo>
                <a:cubicBezTo>
                  <a:pt x="723218" y="569903"/>
                  <a:pt x="663359" y="560666"/>
                  <a:pt x="603323" y="556048"/>
                </a:cubicBezTo>
                <a:cubicBezTo>
                  <a:pt x="471804" y="512208"/>
                  <a:pt x="549284" y="530983"/>
                  <a:pt x="367796" y="514484"/>
                </a:cubicBezTo>
                <a:cubicBezTo>
                  <a:pt x="340087" y="505248"/>
                  <a:pt x="312378" y="477539"/>
                  <a:pt x="284669" y="486775"/>
                </a:cubicBezTo>
                <a:lnTo>
                  <a:pt x="201541" y="514484"/>
                </a:lnTo>
                <a:cubicBezTo>
                  <a:pt x="173832" y="556048"/>
                  <a:pt x="178450" y="560666"/>
                  <a:pt x="132269" y="583757"/>
                </a:cubicBezTo>
                <a:cubicBezTo>
                  <a:pt x="119207" y="590288"/>
                  <a:pt x="104560" y="602230"/>
                  <a:pt x="90705" y="597612"/>
                </a:cubicBezTo>
                <a:cubicBezTo>
                  <a:pt x="81943" y="594691"/>
                  <a:pt x="102251" y="562975"/>
                  <a:pt x="104560" y="556048"/>
                </a:cubicBezTo>
                <a:close/>
              </a:path>
            </a:pathLst>
          </a:custGeom>
          <a:solidFill>
            <a:schemeClr val="accent1">
              <a:alpha val="1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4" name="Freeform 33"/>
          <p:cNvSpPr/>
          <p:nvPr/>
        </p:nvSpPr>
        <p:spPr>
          <a:xfrm>
            <a:off x="4545013" y="2779713"/>
            <a:ext cx="4156075" cy="3205162"/>
          </a:xfrm>
          <a:custGeom>
            <a:avLst/>
            <a:gdLst>
              <a:gd name="connsiteX0" fmla="*/ 0 w 4156364"/>
              <a:gd name="connsiteY0" fmla="*/ 2539985 h 3205004"/>
              <a:gd name="connsiteX1" fmla="*/ 0 w 4156364"/>
              <a:gd name="connsiteY1" fmla="*/ 2539985 h 3205004"/>
              <a:gd name="connsiteX2" fmla="*/ 55418 w 4156364"/>
              <a:gd name="connsiteY2" fmla="*/ 2387585 h 3205004"/>
              <a:gd name="connsiteX3" fmla="*/ 180109 w 4156364"/>
              <a:gd name="connsiteY3" fmla="*/ 2152058 h 3205004"/>
              <a:gd name="connsiteX4" fmla="*/ 471054 w 4156364"/>
              <a:gd name="connsiteY4" fmla="*/ 1722567 h 3205004"/>
              <a:gd name="connsiteX5" fmla="*/ 581891 w 4156364"/>
              <a:gd name="connsiteY5" fmla="*/ 1625585 h 3205004"/>
              <a:gd name="connsiteX6" fmla="*/ 831273 w 4156364"/>
              <a:gd name="connsiteY6" fmla="*/ 1403913 h 3205004"/>
              <a:gd name="connsiteX7" fmla="*/ 900545 w 4156364"/>
              <a:gd name="connsiteY7" fmla="*/ 1376204 h 3205004"/>
              <a:gd name="connsiteX8" fmla="*/ 969818 w 4156364"/>
              <a:gd name="connsiteY8" fmla="*/ 1334640 h 3205004"/>
              <a:gd name="connsiteX9" fmla="*/ 1011382 w 4156364"/>
              <a:gd name="connsiteY9" fmla="*/ 1306931 h 3205004"/>
              <a:gd name="connsiteX10" fmla="*/ 1080654 w 4156364"/>
              <a:gd name="connsiteY10" fmla="*/ 1293076 h 3205004"/>
              <a:gd name="connsiteX11" fmla="*/ 1385454 w 4156364"/>
              <a:gd name="connsiteY11" fmla="*/ 1306931 h 3205004"/>
              <a:gd name="connsiteX12" fmla="*/ 1510145 w 4156364"/>
              <a:gd name="connsiteY12" fmla="*/ 1334640 h 3205004"/>
              <a:gd name="connsiteX13" fmla="*/ 1676400 w 4156364"/>
              <a:gd name="connsiteY13" fmla="*/ 1320785 h 3205004"/>
              <a:gd name="connsiteX14" fmla="*/ 1704109 w 4156364"/>
              <a:gd name="connsiteY14" fmla="*/ 1279222 h 3205004"/>
              <a:gd name="connsiteX15" fmla="*/ 1773382 w 4156364"/>
              <a:gd name="connsiteY15" fmla="*/ 1196095 h 3205004"/>
              <a:gd name="connsiteX16" fmla="*/ 1814945 w 4156364"/>
              <a:gd name="connsiteY16" fmla="*/ 1099113 h 3205004"/>
              <a:gd name="connsiteX17" fmla="*/ 1842654 w 4156364"/>
              <a:gd name="connsiteY17" fmla="*/ 1057549 h 3205004"/>
              <a:gd name="connsiteX18" fmla="*/ 1898073 w 4156364"/>
              <a:gd name="connsiteY18" fmla="*/ 960567 h 3205004"/>
              <a:gd name="connsiteX19" fmla="*/ 1953491 w 4156364"/>
              <a:gd name="connsiteY19" fmla="*/ 932858 h 3205004"/>
              <a:gd name="connsiteX20" fmla="*/ 1995054 w 4156364"/>
              <a:gd name="connsiteY20" fmla="*/ 877440 h 3205004"/>
              <a:gd name="connsiteX21" fmla="*/ 2022764 w 4156364"/>
              <a:gd name="connsiteY21" fmla="*/ 849731 h 3205004"/>
              <a:gd name="connsiteX22" fmla="*/ 2050473 w 4156364"/>
              <a:gd name="connsiteY22" fmla="*/ 794313 h 3205004"/>
              <a:gd name="connsiteX23" fmla="*/ 2105891 w 4156364"/>
              <a:gd name="connsiteY23" fmla="*/ 725040 h 3205004"/>
              <a:gd name="connsiteX24" fmla="*/ 2230582 w 4156364"/>
              <a:gd name="connsiteY24" fmla="*/ 544931 h 3205004"/>
              <a:gd name="connsiteX25" fmla="*/ 2286000 w 4156364"/>
              <a:gd name="connsiteY25" fmla="*/ 461804 h 3205004"/>
              <a:gd name="connsiteX26" fmla="*/ 2327564 w 4156364"/>
              <a:gd name="connsiteY26" fmla="*/ 392531 h 3205004"/>
              <a:gd name="connsiteX27" fmla="*/ 2369127 w 4156364"/>
              <a:gd name="connsiteY27" fmla="*/ 350967 h 3205004"/>
              <a:gd name="connsiteX28" fmla="*/ 2382982 w 4156364"/>
              <a:gd name="connsiteY28" fmla="*/ 309404 h 3205004"/>
              <a:gd name="connsiteX29" fmla="*/ 2466109 w 4156364"/>
              <a:gd name="connsiteY29" fmla="*/ 240131 h 3205004"/>
              <a:gd name="connsiteX30" fmla="*/ 2507673 w 4156364"/>
              <a:gd name="connsiteY30" fmla="*/ 184713 h 3205004"/>
              <a:gd name="connsiteX31" fmla="*/ 2535382 w 4156364"/>
              <a:gd name="connsiteY31" fmla="*/ 129295 h 3205004"/>
              <a:gd name="connsiteX32" fmla="*/ 2687782 w 4156364"/>
              <a:gd name="connsiteY32" fmla="*/ 32313 h 3205004"/>
              <a:gd name="connsiteX33" fmla="*/ 2770909 w 4156364"/>
              <a:gd name="connsiteY33" fmla="*/ 60022 h 3205004"/>
              <a:gd name="connsiteX34" fmla="*/ 2840182 w 4156364"/>
              <a:gd name="connsiteY34" fmla="*/ 73876 h 3205004"/>
              <a:gd name="connsiteX35" fmla="*/ 2895600 w 4156364"/>
              <a:gd name="connsiteY35" fmla="*/ 87731 h 3205004"/>
              <a:gd name="connsiteX36" fmla="*/ 2978727 w 4156364"/>
              <a:gd name="connsiteY36" fmla="*/ 60022 h 3205004"/>
              <a:gd name="connsiteX37" fmla="*/ 3020291 w 4156364"/>
              <a:gd name="connsiteY37" fmla="*/ 32313 h 3205004"/>
              <a:gd name="connsiteX38" fmla="*/ 3158836 w 4156364"/>
              <a:gd name="connsiteY38" fmla="*/ 4604 h 3205004"/>
              <a:gd name="connsiteX39" fmla="*/ 3546764 w 4156364"/>
              <a:gd name="connsiteY39" fmla="*/ 32313 h 3205004"/>
              <a:gd name="connsiteX40" fmla="*/ 3671454 w 4156364"/>
              <a:gd name="connsiteY40" fmla="*/ 87731 h 3205004"/>
              <a:gd name="connsiteX41" fmla="*/ 3740727 w 4156364"/>
              <a:gd name="connsiteY41" fmla="*/ 143149 h 3205004"/>
              <a:gd name="connsiteX42" fmla="*/ 3976254 w 4156364"/>
              <a:gd name="connsiteY42" fmla="*/ 157004 h 3205004"/>
              <a:gd name="connsiteX43" fmla="*/ 4003964 w 4156364"/>
              <a:gd name="connsiteY43" fmla="*/ 184713 h 3205004"/>
              <a:gd name="connsiteX44" fmla="*/ 4017818 w 4156364"/>
              <a:gd name="connsiteY44" fmla="*/ 240131 h 3205004"/>
              <a:gd name="connsiteX45" fmla="*/ 4045527 w 4156364"/>
              <a:gd name="connsiteY45" fmla="*/ 364822 h 3205004"/>
              <a:gd name="connsiteX46" fmla="*/ 4073236 w 4156364"/>
              <a:gd name="connsiteY46" fmla="*/ 447949 h 3205004"/>
              <a:gd name="connsiteX47" fmla="*/ 4087091 w 4156364"/>
              <a:gd name="connsiteY47" fmla="*/ 738895 h 3205004"/>
              <a:gd name="connsiteX48" fmla="*/ 4128654 w 4156364"/>
              <a:gd name="connsiteY48" fmla="*/ 1279222 h 3205004"/>
              <a:gd name="connsiteX49" fmla="*/ 4156364 w 4156364"/>
              <a:gd name="connsiteY49" fmla="*/ 1611731 h 3205004"/>
              <a:gd name="connsiteX50" fmla="*/ 4142509 w 4156364"/>
              <a:gd name="connsiteY50" fmla="*/ 1694858 h 3205004"/>
              <a:gd name="connsiteX51" fmla="*/ 4128654 w 4156364"/>
              <a:gd name="connsiteY51" fmla="*/ 1750276 h 3205004"/>
              <a:gd name="connsiteX52" fmla="*/ 4114800 w 4156364"/>
              <a:gd name="connsiteY52" fmla="*/ 2553840 h 3205004"/>
              <a:gd name="connsiteX53" fmla="*/ 4100945 w 4156364"/>
              <a:gd name="connsiteY53" fmla="*/ 2733949 h 3205004"/>
              <a:gd name="connsiteX54" fmla="*/ 4045527 w 4156364"/>
              <a:gd name="connsiteY54" fmla="*/ 2914058 h 3205004"/>
              <a:gd name="connsiteX55" fmla="*/ 3948545 w 4156364"/>
              <a:gd name="connsiteY55" fmla="*/ 2941767 h 3205004"/>
              <a:gd name="connsiteX56" fmla="*/ 3865418 w 4156364"/>
              <a:gd name="connsiteY56" fmla="*/ 3024895 h 3205004"/>
              <a:gd name="connsiteX57" fmla="*/ 3823854 w 4156364"/>
              <a:gd name="connsiteY57" fmla="*/ 3066458 h 3205004"/>
              <a:gd name="connsiteX58" fmla="*/ 3588327 w 4156364"/>
              <a:gd name="connsiteY58" fmla="*/ 3094167 h 3205004"/>
              <a:gd name="connsiteX59" fmla="*/ 3380509 w 4156364"/>
              <a:gd name="connsiteY59" fmla="*/ 3080313 h 3205004"/>
              <a:gd name="connsiteX60" fmla="*/ 3297382 w 4156364"/>
              <a:gd name="connsiteY60" fmla="*/ 3052604 h 3205004"/>
              <a:gd name="connsiteX61" fmla="*/ 2410691 w 4156364"/>
              <a:gd name="connsiteY61" fmla="*/ 3066458 h 3205004"/>
              <a:gd name="connsiteX62" fmla="*/ 2133600 w 4156364"/>
              <a:gd name="connsiteY62" fmla="*/ 3108022 h 3205004"/>
              <a:gd name="connsiteX63" fmla="*/ 2036618 w 4156364"/>
              <a:gd name="connsiteY63" fmla="*/ 3052604 h 3205004"/>
              <a:gd name="connsiteX64" fmla="*/ 1967345 w 4156364"/>
              <a:gd name="connsiteY64" fmla="*/ 3024895 h 3205004"/>
              <a:gd name="connsiteX65" fmla="*/ 1828800 w 4156364"/>
              <a:gd name="connsiteY65" fmla="*/ 2983331 h 3205004"/>
              <a:gd name="connsiteX66" fmla="*/ 1579418 w 4156364"/>
              <a:gd name="connsiteY66" fmla="*/ 2997185 h 3205004"/>
              <a:gd name="connsiteX67" fmla="*/ 1510145 w 4156364"/>
              <a:gd name="connsiteY67" fmla="*/ 3024895 h 3205004"/>
              <a:gd name="connsiteX68" fmla="*/ 1427018 w 4156364"/>
              <a:gd name="connsiteY68" fmla="*/ 3052604 h 3205004"/>
              <a:gd name="connsiteX69" fmla="*/ 1385454 w 4156364"/>
              <a:gd name="connsiteY69" fmla="*/ 3066458 h 3205004"/>
              <a:gd name="connsiteX70" fmla="*/ 1288473 w 4156364"/>
              <a:gd name="connsiteY70" fmla="*/ 3094167 h 3205004"/>
              <a:gd name="connsiteX71" fmla="*/ 1246909 w 4156364"/>
              <a:gd name="connsiteY71" fmla="*/ 3121876 h 3205004"/>
              <a:gd name="connsiteX72" fmla="*/ 1163782 w 4156364"/>
              <a:gd name="connsiteY72" fmla="*/ 3149585 h 3205004"/>
              <a:gd name="connsiteX73" fmla="*/ 1080654 w 4156364"/>
              <a:gd name="connsiteY73" fmla="*/ 3177295 h 3205004"/>
              <a:gd name="connsiteX74" fmla="*/ 1039091 w 4156364"/>
              <a:gd name="connsiteY74" fmla="*/ 3191149 h 3205004"/>
              <a:gd name="connsiteX75" fmla="*/ 997527 w 4156364"/>
              <a:gd name="connsiteY75" fmla="*/ 3205004 h 3205004"/>
              <a:gd name="connsiteX76" fmla="*/ 803564 w 4156364"/>
              <a:gd name="connsiteY76" fmla="*/ 3191149 h 3205004"/>
              <a:gd name="connsiteX77" fmla="*/ 748145 w 4156364"/>
              <a:gd name="connsiteY77" fmla="*/ 3177295 h 3205004"/>
              <a:gd name="connsiteX78" fmla="*/ 637309 w 4156364"/>
              <a:gd name="connsiteY78" fmla="*/ 3163440 h 3205004"/>
              <a:gd name="connsiteX79" fmla="*/ 471054 w 4156364"/>
              <a:gd name="connsiteY79" fmla="*/ 3135731 h 3205004"/>
              <a:gd name="connsiteX80" fmla="*/ 429491 w 4156364"/>
              <a:gd name="connsiteY80" fmla="*/ 3121876 h 3205004"/>
              <a:gd name="connsiteX81" fmla="*/ 387927 w 4156364"/>
              <a:gd name="connsiteY81" fmla="*/ 3094167 h 3205004"/>
              <a:gd name="connsiteX82" fmla="*/ 374073 w 4156364"/>
              <a:gd name="connsiteY82" fmla="*/ 3052604 h 3205004"/>
              <a:gd name="connsiteX83" fmla="*/ 332509 w 4156364"/>
              <a:gd name="connsiteY83" fmla="*/ 3024895 h 3205004"/>
              <a:gd name="connsiteX84" fmla="*/ 304800 w 4156364"/>
              <a:gd name="connsiteY84" fmla="*/ 2997185 h 3205004"/>
              <a:gd name="connsiteX85" fmla="*/ 263236 w 4156364"/>
              <a:gd name="connsiteY85" fmla="*/ 2914058 h 3205004"/>
              <a:gd name="connsiteX86" fmla="*/ 180109 w 4156364"/>
              <a:gd name="connsiteY86" fmla="*/ 2844785 h 3205004"/>
              <a:gd name="connsiteX87" fmla="*/ 124691 w 4156364"/>
              <a:gd name="connsiteY87" fmla="*/ 2747804 h 3205004"/>
              <a:gd name="connsiteX88" fmla="*/ 96982 w 4156364"/>
              <a:gd name="connsiteY88" fmla="*/ 2706240 h 3205004"/>
              <a:gd name="connsiteX89" fmla="*/ 41564 w 4156364"/>
              <a:gd name="connsiteY89" fmla="*/ 2581549 h 3205004"/>
              <a:gd name="connsiteX90" fmla="*/ 13854 w 4156364"/>
              <a:gd name="connsiteY90" fmla="*/ 2553840 h 3205004"/>
              <a:gd name="connsiteX91" fmla="*/ 0 w 4156364"/>
              <a:gd name="connsiteY91" fmla="*/ 2539985 h 3205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4156364" h="3205004">
                <a:moveTo>
                  <a:pt x="0" y="2539985"/>
                </a:moveTo>
                <a:lnTo>
                  <a:pt x="0" y="2539985"/>
                </a:lnTo>
                <a:cubicBezTo>
                  <a:pt x="18473" y="2489185"/>
                  <a:pt x="34442" y="2437403"/>
                  <a:pt x="55418" y="2387585"/>
                </a:cubicBezTo>
                <a:cubicBezTo>
                  <a:pt x="75838" y="2339087"/>
                  <a:pt x="155538" y="2192147"/>
                  <a:pt x="180109" y="2152058"/>
                </a:cubicBezTo>
                <a:cubicBezTo>
                  <a:pt x="227098" y="2075393"/>
                  <a:pt x="376761" y="1823146"/>
                  <a:pt x="471054" y="1722567"/>
                </a:cubicBezTo>
                <a:cubicBezTo>
                  <a:pt x="504630" y="1686752"/>
                  <a:pt x="546299" y="1659397"/>
                  <a:pt x="581891" y="1625585"/>
                </a:cubicBezTo>
                <a:cubicBezTo>
                  <a:pt x="690560" y="1522349"/>
                  <a:pt x="717410" y="1466020"/>
                  <a:pt x="831273" y="1403913"/>
                </a:cubicBezTo>
                <a:cubicBezTo>
                  <a:pt x="853106" y="1392004"/>
                  <a:pt x="878301" y="1387326"/>
                  <a:pt x="900545" y="1376204"/>
                </a:cubicBezTo>
                <a:cubicBezTo>
                  <a:pt x="924631" y="1364161"/>
                  <a:pt x="946983" y="1348912"/>
                  <a:pt x="969818" y="1334640"/>
                </a:cubicBezTo>
                <a:cubicBezTo>
                  <a:pt x="983938" y="1325815"/>
                  <a:pt x="995791" y="1312778"/>
                  <a:pt x="1011382" y="1306931"/>
                </a:cubicBezTo>
                <a:cubicBezTo>
                  <a:pt x="1033431" y="1298663"/>
                  <a:pt x="1057563" y="1297694"/>
                  <a:pt x="1080654" y="1293076"/>
                </a:cubicBezTo>
                <a:cubicBezTo>
                  <a:pt x="1182254" y="1297694"/>
                  <a:pt x="1284027" y="1299418"/>
                  <a:pt x="1385454" y="1306931"/>
                </a:cubicBezTo>
                <a:cubicBezTo>
                  <a:pt x="1410456" y="1308783"/>
                  <a:pt x="1482777" y="1327798"/>
                  <a:pt x="1510145" y="1334640"/>
                </a:cubicBezTo>
                <a:cubicBezTo>
                  <a:pt x="1565563" y="1330022"/>
                  <a:pt x="1622929" y="1336062"/>
                  <a:pt x="1676400" y="1320785"/>
                </a:cubicBezTo>
                <a:cubicBezTo>
                  <a:pt x="1692410" y="1316211"/>
                  <a:pt x="1693449" y="1292014"/>
                  <a:pt x="1704109" y="1279222"/>
                </a:cubicBezTo>
                <a:cubicBezTo>
                  <a:pt x="1793005" y="1172547"/>
                  <a:pt x="1704586" y="1299287"/>
                  <a:pt x="1773382" y="1196095"/>
                </a:cubicBezTo>
                <a:cubicBezTo>
                  <a:pt x="1788925" y="1149463"/>
                  <a:pt x="1787552" y="1147051"/>
                  <a:pt x="1814945" y="1099113"/>
                </a:cubicBezTo>
                <a:cubicBezTo>
                  <a:pt x="1823206" y="1084656"/>
                  <a:pt x="1834393" y="1072006"/>
                  <a:pt x="1842654" y="1057549"/>
                </a:cubicBezTo>
                <a:cubicBezTo>
                  <a:pt x="1852066" y="1041078"/>
                  <a:pt x="1879664" y="975908"/>
                  <a:pt x="1898073" y="960567"/>
                </a:cubicBezTo>
                <a:cubicBezTo>
                  <a:pt x="1913939" y="947345"/>
                  <a:pt x="1935018" y="942094"/>
                  <a:pt x="1953491" y="932858"/>
                </a:cubicBezTo>
                <a:cubicBezTo>
                  <a:pt x="1967345" y="914385"/>
                  <a:pt x="1980272" y="895179"/>
                  <a:pt x="1995054" y="877440"/>
                </a:cubicBezTo>
                <a:cubicBezTo>
                  <a:pt x="2003416" y="867405"/>
                  <a:pt x="2015518" y="860599"/>
                  <a:pt x="2022764" y="849731"/>
                </a:cubicBezTo>
                <a:cubicBezTo>
                  <a:pt x="2034220" y="832547"/>
                  <a:pt x="2039017" y="811497"/>
                  <a:pt x="2050473" y="794313"/>
                </a:cubicBezTo>
                <a:cubicBezTo>
                  <a:pt x="2066876" y="769709"/>
                  <a:pt x="2088578" y="749012"/>
                  <a:pt x="2105891" y="725040"/>
                </a:cubicBezTo>
                <a:cubicBezTo>
                  <a:pt x="2148643" y="665844"/>
                  <a:pt x="2189349" y="605195"/>
                  <a:pt x="2230582" y="544931"/>
                </a:cubicBezTo>
                <a:cubicBezTo>
                  <a:pt x="2249387" y="517447"/>
                  <a:pt x="2268866" y="490360"/>
                  <a:pt x="2286000" y="461804"/>
                </a:cubicBezTo>
                <a:cubicBezTo>
                  <a:pt x="2299855" y="438713"/>
                  <a:pt x="2311407" y="414074"/>
                  <a:pt x="2327564" y="392531"/>
                </a:cubicBezTo>
                <a:cubicBezTo>
                  <a:pt x="2339320" y="376856"/>
                  <a:pt x="2355273" y="364822"/>
                  <a:pt x="2369127" y="350967"/>
                </a:cubicBezTo>
                <a:cubicBezTo>
                  <a:pt x="2373745" y="337113"/>
                  <a:pt x="2374881" y="321555"/>
                  <a:pt x="2382982" y="309404"/>
                </a:cubicBezTo>
                <a:cubicBezTo>
                  <a:pt x="2428378" y="241310"/>
                  <a:pt x="2414991" y="291248"/>
                  <a:pt x="2466109" y="240131"/>
                </a:cubicBezTo>
                <a:cubicBezTo>
                  <a:pt x="2482437" y="223803"/>
                  <a:pt x="2495435" y="204294"/>
                  <a:pt x="2507673" y="184713"/>
                </a:cubicBezTo>
                <a:cubicBezTo>
                  <a:pt x="2518619" y="167199"/>
                  <a:pt x="2520778" y="143899"/>
                  <a:pt x="2535382" y="129295"/>
                </a:cubicBezTo>
                <a:cubicBezTo>
                  <a:pt x="2611958" y="52718"/>
                  <a:pt x="2616934" y="55928"/>
                  <a:pt x="2687782" y="32313"/>
                </a:cubicBezTo>
                <a:cubicBezTo>
                  <a:pt x="2715491" y="41549"/>
                  <a:pt x="2742730" y="52337"/>
                  <a:pt x="2770909" y="60022"/>
                </a:cubicBezTo>
                <a:cubicBezTo>
                  <a:pt x="2793628" y="66218"/>
                  <a:pt x="2817194" y="68768"/>
                  <a:pt x="2840182" y="73876"/>
                </a:cubicBezTo>
                <a:cubicBezTo>
                  <a:pt x="2858770" y="78007"/>
                  <a:pt x="2877127" y="83113"/>
                  <a:pt x="2895600" y="87731"/>
                </a:cubicBezTo>
                <a:cubicBezTo>
                  <a:pt x="2923309" y="78495"/>
                  <a:pt x="2952037" y="71884"/>
                  <a:pt x="2978727" y="60022"/>
                </a:cubicBezTo>
                <a:cubicBezTo>
                  <a:pt x="2993943" y="53259"/>
                  <a:pt x="3004376" y="37210"/>
                  <a:pt x="3020291" y="32313"/>
                </a:cubicBezTo>
                <a:cubicBezTo>
                  <a:pt x="3065305" y="18463"/>
                  <a:pt x="3158836" y="4604"/>
                  <a:pt x="3158836" y="4604"/>
                </a:cubicBezTo>
                <a:cubicBezTo>
                  <a:pt x="3252487" y="8676"/>
                  <a:pt x="3428283" y="0"/>
                  <a:pt x="3546764" y="32313"/>
                </a:cubicBezTo>
                <a:cubicBezTo>
                  <a:pt x="3605104" y="48224"/>
                  <a:pt x="3628725" y="53548"/>
                  <a:pt x="3671454" y="87731"/>
                </a:cubicBezTo>
                <a:cubicBezTo>
                  <a:pt x="3690390" y="102880"/>
                  <a:pt x="3714488" y="139213"/>
                  <a:pt x="3740727" y="143149"/>
                </a:cubicBezTo>
                <a:cubicBezTo>
                  <a:pt x="3818502" y="154815"/>
                  <a:pt x="3897745" y="152386"/>
                  <a:pt x="3976254" y="157004"/>
                </a:cubicBezTo>
                <a:cubicBezTo>
                  <a:pt x="3985491" y="166240"/>
                  <a:pt x="3998122" y="173030"/>
                  <a:pt x="4003964" y="184713"/>
                </a:cubicBezTo>
                <a:cubicBezTo>
                  <a:pt x="4012480" y="201744"/>
                  <a:pt x="4013687" y="221543"/>
                  <a:pt x="4017818" y="240131"/>
                </a:cubicBezTo>
                <a:cubicBezTo>
                  <a:pt x="4029114" y="290965"/>
                  <a:pt x="4031050" y="316566"/>
                  <a:pt x="4045527" y="364822"/>
                </a:cubicBezTo>
                <a:cubicBezTo>
                  <a:pt x="4053920" y="392798"/>
                  <a:pt x="4073236" y="447949"/>
                  <a:pt x="4073236" y="447949"/>
                </a:cubicBezTo>
                <a:cubicBezTo>
                  <a:pt x="4077854" y="544931"/>
                  <a:pt x="4080632" y="642018"/>
                  <a:pt x="4087091" y="738895"/>
                </a:cubicBezTo>
                <a:cubicBezTo>
                  <a:pt x="4119999" y="1232511"/>
                  <a:pt x="4107756" y="903051"/>
                  <a:pt x="4128654" y="1279222"/>
                </a:cubicBezTo>
                <a:cubicBezTo>
                  <a:pt x="4146113" y="1593482"/>
                  <a:pt x="4111368" y="1476745"/>
                  <a:pt x="4156364" y="1611731"/>
                </a:cubicBezTo>
                <a:cubicBezTo>
                  <a:pt x="4151746" y="1639440"/>
                  <a:pt x="4148018" y="1667312"/>
                  <a:pt x="4142509" y="1694858"/>
                </a:cubicBezTo>
                <a:cubicBezTo>
                  <a:pt x="4138775" y="1713529"/>
                  <a:pt x="4129268" y="1731245"/>
                  <a:pt x="4128654" y="1750276"/>
                </a:cubicBezTo>
                <a:cubicBezTo>
                  <a:pt x="4120017" y="2018031"/>
                  <a:pt x="4122343" y="2286052"/>
                  <a:pt x="4114800" y="2553840"/>
                </a:cubicBezTo>
                <a:cubicBezTo>
                  <a:pt x="4113105" y="2614030"/>
                  <a:pt x="4106396" y="2673983"/>
                  <a:pt x="4100945" y="2733949"/>
                </a:cubicBezTo>
                <a:cubicBezTo>
                  <a:pt x="4093704" y="2813597"/>
                  <a:pt x="4107123" y="2862727"/>
                  <a:pt x="4045527" y="2914058"/>
                </a:cubicBezTo>
                <a:cubicBezTo>
                  <a:pt x="4037006" y="2921159"/>
                  <a:pt x="3951496" y="2941029"/>
                  <a:pt x="3948545" y="2941767"/>
                </a:cubicBezTo>
                <a:lnTo>
                  <a:pt x="3865418" y="3024895"/>
                </a:lnTo>
                <a:cubicBezTo>
                  <a:pt x="3851563" y="3038750"/>
                  <a:pt x="3843350" y="3064508"/>
                  <a:pt x="3823854" y="3066458"/>
                </a:cubicBezTo>
                <a:cubicBezTo>
                  <a:pt x="3652816" y="3083562"/>
                  <a:pt x="3731255" y="3073750"/>
                  <a:pt x="3588327" y="3094167"/>
                </a:cubicBezTo>
                <a:cubicBezTo>
                  <a:pt x="3519054" y="3089549"/>
                  <a:pt x="3449238" y="3090131"/>
                  <a:pt x="3380509" y="3080313"/>
                </a:cubicBezTo>
                <a:cubicBezTo>
                  <a:pt x="3351595" y="3076182"/>
                  <a:pt x="3297382" y="3052604"/>
                  <a:pt x="3297382" y="3052604"/>
                </a:cubicBezTo>
                <a:lnTo>
                  <a:pt x="2410691" y="3066458"/>
                </a:lnTo>
                <a:cubicBezTo>
                  <a:pt x="2187534" y="3072037"/>
                  <a:pt x="2249901" y="3049872"/>
                  <a:pt x="2133600" y="3108022"/>
                </a:cubicBezTo>
                <a:cubicBezTo>
                  <a:pt x="2101273" y="3089549"/>
                  <a:pt x="2069920" y="3069255"/>
                  <a:pt x="2036618" y="3052604"/>
                </a:cubicBezTo>
                <a:cubicBezTo>
                  <a:pt x="2014374" y="3041482"/>
                  <a:pt x="1990717" y="3033394"/>
                  <a:pt x="1967345" y="3024895"/>
                </a:cubicBezTo>
                <a:cubicBezTo>
                  <a:pt x="1893129" y="2997907"/>
                  <a:pt x="1894969" y="2999873"/>
                  <a:pt x="1828800" y="2983331"/>
                </a:cubicBezTo>
                <a:cubicBezTo>
                  <a:pt x="1745673" y="2987949"/>
                  <a:pt x="1661974" y="2986417"/>
                  <a:pt x="1579418" y="2997185"/>
                </a:cubicBezTo>
                <a:cubicBezTo>
                  <a:pt x="1554757" y="3000402"/>
                  <a:pt x="1533517" y="3016396"/>
                  <a:pt x="1510145" y="3024895"/>
                </a:cubicBezTo>
                <a:cubicBezTo>
                  <a:pt x="1482696" y="3034877"/>
                  <a:pt x="1454727" y="3043368"/>
                  <a:pt x="1427018" y="3052604"/>
                </a:cubicBezTo>
                <a:cubicBezTo>
                  <a:pt x="1413163" y="3057222"/>
                  <a:pt x="1399622" y="3062916"/>
                  <a:pt x="1385454" y="3066458"/>
                </a:cubicBezTo>
                <a:cubicBezTo>
                  <a:pt x="1315868" y="3083855"/>
                  <a:pt x="1348100" y="3074292"/>
                  <a:pt x="1288473" y="3094167"/>
                </a:cubicBezTo>
                <a:cubicBezTo>
                  <a:pt x="1274618" y="3103403"/>
                  <a:pt x="1262125" y="3115113"/>
                  <a:pt x="1246909" y="3121876"/>
                </a:cubicBezTo>
                <a:cubicBezTo>
                  <a:pt x="1220219" y="3133738"/>
                  <a:pt x="1191491" y="3140349"/>
                  <a:pt x="1163782" y="3149585"/>
                </a:cubicBezTo>
                <a:lnTo>
                  <a:pt x="1080654" y="3177295"/>
                </a:lnTo>
                <a:lnTo>
                  <a:pt x="1039091" y="3191149"/>
                </a:lnTo>
                <a:lnTo>
                  <a:pt x="997527" y="3205004"/>
                </a:lnTo>
                <a:cubicBezTo>
                  <a:pt x="932873" y="3200386"/>
                  <a:pt x="867987" y="3198307"/>
                  <a:pt x="803564" y="3191149"/>
                </a:cubicBezTo>
                <a:cubicBezTo>
                  <a:pt x="784639" y="3189046"/>
                  <a:pt x="766927" y="3180425"/>
                  <a:pt x="748145" y="3177295"/>
                </a:cubicBezTo>
                <a:cubicBezTo>
                  <a:pt x="711419" y="3171174"/>
                  <a:pt x="674215" y="3168361"/>
                  <a:pt x="637309" y="3163440"/>
                </a:cubicBezTo>
                <a:cubicBezTo>
                  <a:pt x="587050" y="3156739"/>
                  <a:pt x="521846" y="3148429"/>
                  <a:pt x="471054" y="3135731"/>
                </a:cubicBezTo>
                <a:cubicBezTo>
                  <a:pt x="456886" y="3132189"/>
                  <a:pt x="442553" y="3128407"/>
                  <a:pt x="429491" y="3121876"/>
                </a:cubicBezTo>
                <a:cubicBezTo>
                  <a:pt x="414598" y="3114429"/>
                  <a:pt x="401782" y="3103403"/>
                  <a:pt x="387927" y="3094167"/>
                </a:cubicBezTo>
                <a:cubicBezTo>
                  <a:pt x="383309" y="3080313"/>
                  <a:pt x="383196" y="3064008"/>
                  <a:pt x="374073" y="3052604"/>
                </a:cubicBezTo>
                <a:cubicBezTo>
                  <a:pt x="363671" y="3039602"/>
                  <a:pt x="345511" y="3035297"/>
                  <a:pt x="332509" y="3024895"/>
                </a:cubicBezTo>
                <a:cubicBezTo>
                  <a:pt x="322309" y="3016735"/>
                  <a:pt x="314036" y="3006422"/>
                  <a:pt x="304800" y="2997185"/>
                </a:cubicBezTo>
                <a:cubicBezTo>
                  <a:pt x="293532" y="2963382"/>
                  <a:pt x="290092" y="2940914"/>
                  <a:pt x="263236" y="2914058"/>
                </a:cubicBezTo>
                <a:cubicBezTo>
                  <a:pt x="209333" y="2860155"/>
                  <a:pt x="217377" y="2891370"/>
                  <a:pt x="180109" y="2844785"/>
                </a:cubicBezTo>
                <a:cubicBezTo>
                  <a:pt x="146353" y="2802590"/>
                  <a:pt x="153137" y="2797584"/>
                  <a:pt x="124691" y="2747804"/>
                </a:cubicBezTo>
                <a:cubicBezTo>
                  <a:pt x="116430" y="2733347"/>
                  <a:pt x="103745" y="2721456"/>
                  <a:pt x="96982" y="2706240"/>
                </a:cubicBezTo>
                <a:cubicBezTo>
                  <a:pt x="58535" y="2619734"/>
                  <a:pt x="88594" y="2640336"/>
                  <a:pt x="41564" y="2581549"/>
                </a:cubicBezTo>
                <a:cubicBezTo>
                  <a:pt x="33404" y="2571349"/>
                  <a:pt x="22014" y="2564040"/>
                  <a:pt x="13854" y="2553840"/>
                </a:cubicBezTo>
                <a:cubicBezTo>
                  <a:pt x="3452" y="2540838"/>
                  <a:pt x="2309" y="2542294"/>
                  <a:pt x="0" y="2539985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183563" cy="10509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Challenges</a:t>
            </a:r>
            <a:endParaRPr lang="en-US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17410" name="Content Placeholder 2"/>
          <p:cNvSpPr>
            <a:spLocks noGrp="1"/>
          </p:cNvSpPr>
          <p:nvPr>
            <p:ph idx="1"/>
          </p:nvPr>
        </p:nvSpPr>
        <p:spPr>
          <a:xfrm>
            <a:off x="533400" y="1600200"/>
            <a:ext cx="8183563" cy="4191000"/>
          </a:xfrm>
        </p:spPr>
        <p:txBody>
          <a:bodyPr/>
          <a:lstStyle/>
          <a:p>
            <a:r>
              <a:rPr lang="en-US" smtClean="0"/>
              <a:t>Dynamic, unpredictable and partitionable network topology</a:t>
            </a:r>
          </a:p>
          <a:p>
            <a:endParaRPr lang="en-US" smtClean="0"/>
          </a:p>
          <a:p>
            <a:r>
              <a:rPr lang="en-US" smtClean="0"/>
              <a:t>Limited p2p communication throughput</a:t>
            </a:r>
          </a:p>
          <a:p>
            <a:endParaRPr lang="en-US" smtClean="0"/>
          </a:p>
          <a:p>
            <a:r>
              <a:rPr lang="en-US" smtClean="0"/>
              <a:t>Need for incentive for both information supplier and propagators</a:t>
            </a:r>
          </a:p>
          <a:p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183563" cy="10509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Architecture</a:t>
            </a:r>
            <a:endParaRPr lang="en-US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>
          <a:xfrm>
            <a:off x="503238" y="1524000"/>
            <a:ext cx="8183562" cy="43434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endParaRPr lang="el-GR" smtClean="0"/>
          </a:p>
        </p:txBody>
      </p:sp>
      <p:sp>
        <p:nvSpPr>
          <p:cNvPr id="4" name="Cube 3"/>
          <p:cNvSpPr/>
          <p:nvPr/>
        </p:nvSpPr>
        <p:spPr>
          <a:xfrm>
            <a:off x="685800" y="4495800"/>
            <a:ext cx="6934200" cy="106362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/>
              <a:t>Spatio</a:t>
            </a:r>
            <a:r>
              <a:rPr lang="en-US" dirty="0"/>
              <a:t>-temporal Resource Data Model</a:t>
            </a:r>
            <a:endParaRPr lang="en-US" dirty="0"/>
          </a:p>
        </p:txBody>
      </p:sp>
      <p:sp>
        <p:nvSpPr>
          <p:cNvPr id="5" name="Cube 4"/>
          <p:cNvSpPr/>
          <p:nvPr/>
        </p:nvSpPr>
        <p:spPr>
          <a:xfrm>
            <a:off x="679450" y="3200400"/>
            <a:ext cx="2139950" cy="98742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Data Dissemination</a:t>
            </a:r>
            <a:endParaRPr lang="en-US" dirty="0"/>
          </a:p>
        </p:txBody>
      </p:sp>
      <p:sp>
        <p:nvSpPr>
          <p:cNvPr id="6" name="Cube 5"/>
          <p:cNvSpPr/>
          <p:nvPr/>
        </p:nvSpPr>
        <p:spPr>
          <a:xfrm>
            <a:off x="3103563" y="3200400"/>
            <a:ext cx="1925637" cy="98742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Query Processing</a:t>
            </a:r>
            <a:endParaRPr lang="en-US" dirty="0"/>
          </a:p>
        </p:txBody>
      </p:sp>
      <p:sp>
        <p:nvSpPr>
          <p:cNvPr id="7" name="Cube 6"/>
          <p:cNvSpPr/>
          <p:nvPr/>
        </p:nvSpPr>
        <p:spPr>
          <a:xfrm>
            <a:off x="5337175" y="3200400"/>
            <a:ext cx="2282825" cy="98742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Transaction Management</a:t>
            </a:r>
            <a:endParaRPr lang="en-US" dirty="0"/>
          </a:p>
        </p:txBody>
      </p:sp>
      <p:sp>
        <p:nvSpPr>
          <p:cNvPr id="8" name="Cube 7"/>
          <p:cNvSpPr/>
          <p:nvPr/>
        </p:nvSpPr>
        <p:spPr>
          <a:xfrm>
            <a:off x="655638" y="1828800"/>
            <a:ext cx="1782762" cy="98742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Relevance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Evaluation</a:t>
            </a:r>
            <a:endParaRPr lang="en-US" dirty="0"/>
          </a:p>
        </p:txBody>
      </p:sp>
      <p:sp>
        <p:nvSpPr>
          <p:cNvPr id="9" name="Cube 8"/>
          <p:cNvSpPr/>
          <p:nvPr/>
        </p:nvSpPr>
        <p:spPr>
          <a:xfrm>
            <a:off x="2620963" y="1828800"/>
            <a:ext cx="1570037" cy="98742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Query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Language</a:t>
            </a:r>
            <a:endParaRPr lang="en-US" dirty="0"/>
          </a:p>
        </p:txBody>
      </p:sp>
      <p:sp>
        <p:nvSpPr>
          <p:cNvPr id="10" name="Cube 9"/>
          <p:cNvSpPr/>
          <p:nvPr/>
        </p:nvSpPr>
        <p:spPr>
          <a:xfrm>
            <a:off x="4343400" y="1828800"/>
            <a:ext cx="1570038" cy="98742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Economic Model</a:t>
            </a:r>
            <a:endParaRPr lang="en-US" dirty="0"/>
          </a:p>
        </p:txBody>
      </p:sp>
      <p:sp>
        <p:nvSpPr>
          <p:cNvPr id="11" name="Cube 10"/>
          <p:cNvSpPr/>
          <p:nvPr/>
        </p:nvSpPr>
        <p:spPr>
          <a:xfrm>
            <a:off x="6019800" y="1828800"/>
            <a:ext cx="1676400" cy="98742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Usage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Strategies</a:t>
            </a:r>
            <a:endParaRPr lang="en-US" dirty="0"/>
          </a:p>
        </p:txBody>
      </p:sp>
      <p:sp>
        <p:nvSpPr>
          <p:cNvPr id="18443" name="TextBox 11"/>
          <p:cNvSpPr txBox="1">
            <a:spLocks noChangeArrowheads="1"/>
          </p:cNvSpPr>
          <p:nvPr/>
        </p:nvSpPr>
        <p:spPr bwMode="auto">
          <a:xfrm>
            <a:off x="7772400" y="4648200"/>
            <a:ext cx="8699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Verdana" pitchFamily="34" charset="0"/>
              </a:rPr>
              <a:t>Data</a:t>
            </a:r>
          </a:p>
          <a:p>
            <a:r>
              <a:rPr lang="en-US">
                <a:latin typeface="Verdana" pitchFamily="34" charset="0"/>
              </a:rPr>
              <a:t>Layer</a:t>
            </a:r>
          </a:p>
        </p:txBody>
      </p:sp>
      <p:sp>
        <p:nvSpPr>
          <p:cNvPr id="18444" name="TextBox 12"/>
          <p:cNvSpPr txBox="1">
            <a:spLocks noChangeArrowheads="1"/>
          </p:cNvSpPr>
          <p:nvPr/>
        </p:nvSpPr>
        <p:spPr bwMode="auto">
          <a:xfrm>
            <a:off x="7696200" y="3276600"/>
            <a:ext cx="1219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Verdana" pitchFamily="34" charset="0"/>
              </a:rPr>
              <a:t>Support</a:t>
            </a:r>
          </a:p>
          <a:p>
            <a:r>
              <a:rPr lang="en-US">
                <a:latin typeface="Verdana" pitchFamily="34" charset="0"/>
              </a:rPr>
              <a:t>Layer</a:t>
            </a:r>
          </a:p>
        </p:txBody>
      </p:sp>
      <p:sp>
        <p:nvSpPr>
          <p:cNvPr id="18445" name="TextBox 13"/>
          <p:cNvSpPr txBox="1">
            <a:spLocks noChangeArrowheads="1"/>
          </p:cNvSpPr>
          <p:nvPr/>
        </p:nvSpPr>
        <p:spPr bwMode="auto">
          <a:xfrm>
            <a:off x="7696200" y="1905000"/>
            <a:ext cx="1219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Verdana" pitchFamily="34" charset="0"/>
              </a:rPr>
              <a:t>Utility</a:t>
            </a:r>
          </a:p>
          <a:p>
            <a:r>
              <a:rPr lang="en-US">
                <a:latin typeface="Verdana" pitchFamily="34" charset="0"/>
              </a:rPr>
              <a:t>Layer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183563" cy="10509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Data Layer</a:t>
            </a:r>
            <a:endParaRPr lang="en-US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183563" cy="4419600"/>
          </a:xfrm>
        </p:spPr>
        <p:txBody>
          <a:bodyPr>
            <a:normAutofit lnSpcReduction="10000"/>
          </a:bodyPr>
          <a:lstStyle/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Resource model: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marL="548640" lvl="1" indent="-201168" fontAlgn="auto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Taxi-cab requests –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Resource type</a:t>
            </a:r>
          </a:p>
          <a:p>
            <a:pPr marL="548640" lvl="1" indent="-201168" fontAlgn="auto">
              <a:spcAft>
                <a:spcPts val="0"/>
              </a:spcAft>
              <a:buFont typeface="Verdana"/>
              <a:buChar char="◦"/>
              <a:defRPr/>
            </a:pPr>
            <a:endParaRPr lang="en-US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548640" lvl="1" indent="-201168" fontAlgn="auto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Cab request –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Resource</a:t>
            </a:r>
          </a:p>
          <a:p>
            <a:pPr marL="548640" lvl="1" indent="-201168" fontAlgn="auto">
              <a:spcAft>
                <a:spcPts val="0"/>
              </a:spcAft>
              <a:buFont typeface="Verdana"/>
              <a:buChar char="◦"/>
              <a:defRPr/>
            </a:pPr>
            <a:endParaRPr lang="en-US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548640" lvl="1" indent="-201168" fontAlgn="auto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Location of the customer -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Resource home</a:t>
            </a:r>
          </a:p>
          <a:p>
            <a:pPr marL="548640" lvl="1" indent="-201168" fontAlgn="auto">
              <a:spcAft>
                <a:spcPts val="0"/>
              </a:spcAft>
              <a:buFont typeface="Verdana"/>
              <a:buChar char="◦"/>
              <a:defRPr/>
            </a:pPr>
            <a:endParaRPr lang="en-US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548640" lvl="1" indent="-201168" fontAlgn="auto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Time period since the request is issued, until the request is satisfied or cancelled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 – Valid duration</a:t>
            </a:r>
            <a:endParaRPr lang="en-US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183563" cy="10509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Data Layer (cont..)</a:t>
            </a:r>
            <a:endParaRPr lang="en-US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20482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183563" cy="4416425"/>
          </a:xfrm>
        </p:spPr>
        <p:txBody>
          <a:bodyPr/>
          <a:lstStyle/>
          <a:p>
            <a:r>
              <a:rPr lang="en-US" smtClean="0"/>
              <a:t>Peers and Validity Reports</a:t>
            </a:r>
          </a:p>
          <a:p>
            <a:pPr lvl="1"/>
            <a:r>
              <a:rPr lang="en-US" smtClean="0"/>
              <a:t>Each peer that senses the validity of resources produces </a:t>
            </a:r>
            <a:r>
              <a:rPr lang="en-US" i="1" smtClean="0"/>
              <a:t>validity reports</a:t>
            </a:r>
          </a:p>
          <a:p>
            <a:pPr lvl="1"/>
            <a:endParaRPr lang="en-US" i="1" smtClean="0"/>
          </a:p>
        </p:txBody>
      </p:sp>
      <p:pic>
        <p:nvPicPr>
          <p:cNvPr id="20483" name="Picture 2" descr="C:\Users\Ashwin\AppData\Local\Microsoft\Windows\Temporary Internet Files\Content.IE5\Z73FWW6V\MPj03904420000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62600" y="3657600"/>
            <a:ext cx="3124200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 descr="d40-sensor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2971800"/>
            <a:ext cx="673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ight Arrow 5"/>
          <p:cNvSpPr/>
          <p:nvPr/>
        </p:nvSpPr>
        <p:spPr>
          <a:xfrm rot="14827532">
            <a:off x="4810919" y="3864769"/>
            <a:ext cx="977900" cy="2968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609600" y="3886200"/>
            <a:ext cx="3352800" cy="1752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 resource-id: </a:t>
            </a:r>
            <a:r>
              <a:rPr lang="en-US" dirty="0" err="1"/>
              <a:t>SensorPLot</a:t>
            </a:r>
            <a:endParaRPr lang="en-US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 create-time: 09/22/0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 home-location: plot 5</a:t>
            </a:r>
            <a:endParaRPr lang="en-US" dirty="0"/>
          </a:p>
        </p:txBody>
      </p:sp>
      <p:sp>
        <p:nvSpPr>
          <p:cNvPr id="9" name="Right Arrow 8"/>
          <p:cNvSpPr/>
          <p:nvPr/>
        </p:nvSpPr>
        <p:spPr>
          <a:xfrm rot="9179659">
            <a:off x="3306763" y="3325813"/>
            <a:ext cx="977900" cy="368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27" name="Picture 3" descr="C:\Users\Ashwin\AppData\Local\Microsoft\Windows\Temporary Internet Files\Content.IE5\Z73FWW6V\MCj04397980000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72200" y="28956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Straight Arrow Connector 12"/>
          <p:cNvCxnSpPr>
            <a:endCxn id="1027" idx="1"/>
          </p:cNvCxnSpPr>
          <p:nvPr/>
        </p:nvCxnSpPr>
        <p:spPr>
          <a:xfrm>
            <a:off x="5257800" y="3200400"/>
            <a:ext cx="914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6858000" y="3200400"/>
            <a:ext cx="685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C:\Users\Ashwin\AppData\Local\Microsoft\Windows\Temporary Internet Files\Content.IE5\U0HRH4ZU\MCj04398350000[1]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20000" y="28956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ound Diagonal Corner Rectangle 17"/>
          <p:cNvSpPr/>
          <p:nvPr/>
        </p:nvSpPr>
        <p:spPr>
          <a:xfrm>
            <a:off x="5257800" y="4572000"/>
            <a:ext cx="167640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Broker</a:t>
            </a:r>
            <a:endParaRPr lang="en-US" dirty="0"/>
          </a:p>
        </p:txBody>
      </p:sp>
      <p:sp>
        <p:nvSpPr>
          <p:cNvPr id="19" name="Up Arrow 18"/>
          <p:cNvSpPr/>
          <p:nvPr/>
        </p:nvSpPr>
        <p:spPr>
          <a:xfrm>
            <a:off x="6400800" y="3505200"/>
            <a:ext cx="331788" cy="9779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Round Diagonal Corner Rectangle 20"/>
          <p:cNvSpPr/>
          <p:nvPr/>
        </p:nvSpPr>
        <p:spPr>
          <a:xfrm>
            <a:off x="7010400" y="4572000"/>
            <a:ext cx="167640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Consumer</a:t>
            </a:r>
            <a:endParaRPr lang="en-US" dirty="0"/>
          </a:p>
        </p:txBody>
      </p:sp>
      <p:sp>
        <p:nvSpPr>
          <p:cNvPr id="22" name="Up Arrow 21"/>
          <p:cNvSpPr/>
          <p:nvPr/>
        </p:nvSpPr>
        <p:spPr>
          <a:xfrm>
            <a:off x="7848600" y="3581400"/>
            <a:ext cx="331788" cy="9779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990600" y="3505200"/>
            <a:ext cx="19812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3"/>
                </a:solidFill>
                <a:latin typeface="+mn-lt"/>
              </a:rPr>
              <a:t>Validity Report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build="allAtOnce" animBg="1"/>
      <p:bldP spid="9" grpId="0" animBg="1"/>
      <p:bldP spid="18" grpId="0" animBg="1"/>
      <p:bldP spid="19" grpId="0" animBg="1"/>
      <p:bldP spid="21" grpId="0" animBg="1"/>
      <p:bldP spid="22" grpId="0" animBg="1"/>
      <p:bldP spid="23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183563" cy="10509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Data Layer (cont..)</a:t>
            </a:r>
            <a:endParaRPr lang="en-US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>
          <a:xfrm>
            <a:off x="533400" y="1524000"/>
            <a:ext cx="8183563" cy="4187825"/>
          </a:xfrm>
        </p:spPr>
        <p:txBody>
          <a:bodyPr/>
          <a:lstStyle/>
          <a:p>
            <a:r>
              <a:rPr lang="en-US" smtClean="0"/>
              <a:t>There are two relations in the reports database of a peer:</a:t>
            </a:r>
          </a:p>
          <a:p>
            <a:endParaRPr lang="en-US" smtClean="0"/>
          </a:p>
          <a:p>
            <a:pPr lvl="1"/>
            <a:r>
              <a:rPr lang="en-US" smtClean="0"/>
              <a:t>Consumer relation</a:t>
            </a:r>
          </a:p>
          <a:p>
            <a:pPr lvl="1"/>
            <a:r>
              <a:rPr lang="en-US" smtClean="0"/>
              <a:t>Broker relation</a:t>
            </a:r>
          </a:p>
          <a:p>
            <a:pPr lvl="1"/>
            <a:endParaRPr lang="en-US" smtClean="0"/>
          </a:p>
          <a:p>
            <a:pPr lvl="1"/>
            <a:endParaRPr lang="en-US" smtClean="0"/>
          </a:p>
        </p:txBody>
      </p:sp>
      <p:sp>
        <p:nvSpPr>
          <p:cNvPr id="4" name="Rectangle 3"/>
          <p:cNvSpPr/>
          <p:nvPr/>
        </p:nvSpPr>
        <p:spPr>
          <a:xfrm>
            <a:off x="1219200" y="4724400"/>
            <a:ext cx="23622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Resource-type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657600" y="4724400"/>
            <a:ext cx="19812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Resource-id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715000" y="4724400"/>
            <a:ext cx="25908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Report-description</a:t>
            </a:r>
            <a:endParaRPr lang="en-US" dirty="0"/>
          </a:p>
        </p:txBody>
      </p:sp>
      <p:sp>
        <p:nvSpPr>
          <p:cNvPr id="21510" name="TextBox 8"/>
          <p:cNvSpPr txBox="1">
            <a:spLocks noChangeArrowheads="1"/>
          </p:cNvSpPr>
          <p:nvPr/>
        </p:nvSpPr>
        <p:spPr bwMode="auto">
          <a:xfrm>
            <a:off x="4114800" y="4191000"/>
            <a:ext cx="1143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Verdana" pitchFamily="34" charset="0"/>
              </a:rPr>
              <a:t>Schema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DBDBDB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1317</TotalTime>
  <Words>687</Words>
  <Application>Microsoft Office PowerPoint</Application>
  <PresentationFormat>On-screen Show (4:3)</PresentationFormat>
  <Paragraphs>213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Design Template</vt:lpstr>
      </vt:variant>
      <vt:variant>
        <vt:i4>5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Verdana</vt:lpstr>
      <vt:lpstr>Arial</vt:lpstr>
      <vt:lpstr>Wingdings 2</vt:lpstr>
      <vt:lpstr>Calibri</vt:lpstr>
      <vt:lpstr>Aspect</vt:lpstr>
      <vt:lpstr>Aspect</vt:lpstr>
      <vt:lpstr>Aspect</vt:lpstr>
      <vt:lpstr>Aspect</vt:lpstr>
      <vt:lpstr>Aspect</vt:lpstr>
      <vt:lpstr>Data Management in Mobile Peer-to-Peer Networks</vt:lpstr>
      <vt:lpstr>Outline</vt:lpstr>
      <vt:lpstr>Slide 3</vt:lpstr>
      <vt:lpstr> Introduction</vt:lpstr>
      <vt:lpstr>Challenges</vt:lpstr>
      <vt:lpstr>Architecture</vt:lpstr>
      <vt:lpstr>Data Layer</vt:lpstr>
      <vt:lpstr>Data Layer (cont..)</vt:lpstr>
      <vt:lpstr>Data Layer (cont..)</vt:lpstr>
      <vt:lpstr>Data Layer (cont..)</vt:lpstr>
      <vt:lpstr>Support Layer:</vt:lpstr>
      <vt:lpstr>Support Layer (cont..)</vt:lpstr>
      <vt:lpstr>Utility Layer</vt:lpstr>
      <vt:lpstr>Utility Layer</vt:lpstr>
      <vt:lpstr>Utility Layer</vt:lpstr>
      <vt:lpstr>Utility Layer</vt:lpstr>
      <vt:lpstr>Utility Layer</vt:lpstr>
      <vt:lpstr>Utility Layer</vt:lpstr>
      <vt:lpstr>Utility Layer</vt:lpstr>
      <vt:lpstr>Utility Layer</vt:lpstr>
      <vt:lpstr>Slide 21</vt:lpstr>
      <vt:lpstr>Utility Layer </vt:lpstr>
      <vt:lpstr>Utility Layer </vt:lpstr>
      <vt:lpstr>Utility Layer </vt:lpstr>
      <vt:lpstr>Thanks!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Management in Mobile Peer-to-Peer Networks</dc:title>
  <dc:creator>Ashwin</dc:creator>
  <cp:lastModifiedBy>nick</cp:lastModifiedBy>
  <cp:revision>153</cp:revision>
  <dcterms:created xsi:type="dcterms:W3CDTF">2009-09-20T18:12:36Z</dcterms:created>
  <dcterms:modified xsi:type="dcterms:W3CDTF">2009-09-22T21:09:34Z</dcterms:modified>
</cp:coreProperties>
</file>